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9"/>
  </p:notesMasterIdLst>
  <p:sldIdLst>
    <p:sldId id="304" r:id="rId2"/>
    <p:sldId id="281" r:id="rId3"/>
    <p:sldId id="257" r:id="rId4"/>
    <p:sldId id="258" r:id="rId5"/>
    <p:sldId id="278" r:id="rId6"/>
    <p:sldId id="279" r:id="rId7"/>
    <p:sldId id="272" r:id="rId8"/>
    <p:sldId id="288" r:id="rId9"/>
    <p:sldId id="289" r:id="rId10"/>
    <p:sldId id="309" r:id="rId11"/>
    <p:sldId id="310" r:id="rId12"/>
    <p:sldId id="292" r:id="rId13"/>
    <p:sldId id="311" r:id="rId14"/>
    <p:sldId id="294" r:id="rId15"/>
    <p:sldId id="312" r:id="rId16"/>
    <p:sldId id="295" r:id="rId17"/>
    <p:sldId id="307" r:id="rId18"/>
    <p:sldId id="305" r:id="rId19"/>
    <p:sldId id="306" r:id="rId20"/>
    <p:sldId id="298" r:id="rId21"/>
    <p:sldId id="316" r:id="rId22"/>
    <p:sldId id="308" r:id="rId23"/>
    <p:sldId id="313" r:id="rId24"/>
    <p:sldId id="314" r:id="rId25"/>
    <p:sldId id="315" r:id="rId26"/>
    <p:sldId id="301" r:id="rId27"/>
    <p:sldId id="302" r:id="rId28"/>
  </p:sldIdLst>
  <p:sldSz cx="12192000" cy="6858000"/>
  <p:notesSz cx="6858000" cy="987266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6408" autoAdjust="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52526E0-8508-4274-920A-3667C7C249C3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751388"/>
            <a:ext cx="5486400" cy="388778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9377363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377363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EC948F-235C-4297-9E88-CAA126D48F2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8544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498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659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905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2686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638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57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820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460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164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5170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484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A4D60-B54E-49D6-9DEF-1A787986029B}" type="datetimeFigureOut">
              <a:rPr lang="he-IL" smtClean="0"/>
              <a:t>י"א/אלול/תשע"ט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1C528-BCAB-4D1D-8AAC-39AEA0C3D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693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2"/>
            <a:ext cx="12192000" cy="6852438"/>
          </a:xfrm>
          <a:prstGeom prst="rect">
            <a:avLst/>
          </a:prstGeom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1350335" y="569471"/>
            <a:ext cx="9491330" cy="1130386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 smtClean="0"/>
              <a:t>המרכז לגביית קנסות אגרות והוצאות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89" b="100000" l="8209" r="100000">
                        <a14:foregroundMark x1="41045" y1="21348" x2="41045" y2="21348"/>
                        <a14:foregroundMark x1="67164" y1="71910" x2="67164" y2="71910"/>
                        <a14:foregroundMark x1="70896" y1="73034" x2="70896" y2="73034"/>
                        <a14:foregroundMark x1="82090" y1="73034" x2="82090" y2="73034"/>
                        <a14:foregroundMark x1="52985" y1="77528" x2="52985" y2="77528"/>
                        <a14:foregroundMark x1="49254" y1="77528" x2="49254" y2="77528"/>
                        <a14:foregroundMark x1="43284" y1="77528" x2="43284" y2="77528"/>
                        <a14:foregroundMark x1="36567" y1="77528" x2="36567" y2="77528"/>
                        <a14:foregroundMark x1="31343" y1="74157" x2="31343" y2="74157"/>
                        <a14:foregroundMark x1="25373" y1="71910" x2="25373" y2="71910"/>
                        <a14:foregroundMark x1="22388" y1="75281" x2="22388" y2="75281"/>
                        <a14:foregroundMark x1="49254" y1="83146" x2="49254" y2="83146"/>
                        <a14:foregroundMark x1="44776" y1="86517" x2="44776" y2="93258"/>
                        <a14:foregroundMark x1="44776" y1="93258" x2="44030" y2="97753"/>
                        <a14:foregroundMark x1="59701" y1="85393" x2="59701" y2="85393"/>
                        <a14:foregroundMark x1="38060" y1="91011" x2="38060" y2="91011"/>
                        <a14:foregroundMark x1="67910" y1="80899" x2="67910" y2="80899"/>
                        <a14:foregroundMark x1="66418" y1="79775" x2="66418" y2="79775"/>
                        <a14:foregroundMark x1="54478" y1="86517" x2="54478" y2="86517"/>
                        <a14:foregroundMark x1="74627" y1="75281" x2="74627" y2="75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59337"/>
            <a:ext cx="2040417" cy="13552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56789" y="4774019"/>
            <a:ext cx="4518837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רשות האכיפה והגבייה</a:t>
            </a:r>
          </a:p>
          <a:p>
            <a:pPr algn="ctr"/>
            <a:r>
              <a:rPr lang="he-IL" sz="2000" dirty="0" smtClean="0"/>
              <a:t>מנהל צוות חברות</a:t>
            </a:r>
          </a:p>
          <a:p>
            <a:pPr algn="ctr"/>
            <a:r>
              <a:rPr lang="he-IL" sz="2000" dirty="0" smtClean="0"/>
              <a:t>יהונתן קריאף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149929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1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93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48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התפתחות המרכז לגביית קנסות – קליטת תיקים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7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0605" cy="691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851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9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5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97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6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5447" y="917115"/>
            <a:ext cx="3657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solidFill>
                  <a:srgbClr val="0561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מה היה בעבר?</a:t>
            </a:r>
            <a:endParaRPr lang="he-IL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827222" y="1704109"/>
            <a:ext cx="4879571" cy="32265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טיפול פר תיק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גבייה פר דוח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פניות של חברות למוקד הטלפוני בלבד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הליכי גבייה מרובים אוטומטים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מגבלות תשלום בדואר/ באשראי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בירוקרטיה מסורבלת</a:t>
            </a:r>
          </a:p>
        </p:txBody>
      </p:sp>
    </p:spTree>
    <p:extLst>
      <p:ext uri="{BB962C8B-B14F-4D97-AF65-F5344CB8AC3E}">
        <p14:creationId xmlns:p14="http://schemas.microsoft.com/office/powerpoint/2010/main" val="1235220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2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29" y="0"/>
            <a:ext cx="1221302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9869" y="723361"/>
            <a:ext cx="584384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סטאטוס התיק במרכז לגביית קנסות</a:t>
            </a:r>
            <a:endParaRPr lang="en-US" sz="2400" b="1" u="sng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360668"/>
              </p:ext>
            </p:extLst>
          </p:nvPr>
        </p:nvGraphicFramePr>
        <p:xfrm>
          <a:off x="4310611" y="1800320"/>
          <a:ext cx="6575368" cy="3046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287684">
                  <a:extLst>
                    <a:ext uri="{9D8B030D-6E8A-4147-A177-3AD203B41FA5}">
                      <a16:colId xmlns:a16="http://schemas.microsoft.com/office/drawing/2014/main" val="4237656344"/>
                    </a:ext>
                  </a:extLst>
                </a:gridCol>
                <a:gridCol w="3287684">
                  <a:extLst>
                    <a:ext uri="{9D8B030D-6E8A-4147-A177-3AD203B41FA5}">
                      <a16:colId xmlns:a16="http://schemas.microsoft.com/office/drawing/2014/main" val="2349032432"/>
                    </a:ext>
                  </a:extLst>
                </a:gridCol>
              </a:tblGrid>
              <a:tr h="799861">
                <a:tc>
                  <a:txBody>
                    <a:bodyPr/>
                    <a:lstStyle/>
                    <a:p>
                      <a:pPr algn="ctr" rtl="1"/>
                      <a:r>
                        <a:rPr lang="he-IL" u="sng" dirty="0" smtClean="0"/>
                        <a:t>תיק טרום</a:t>
                      </a:r>
                      <a:endParaRPr lang="he-IL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u="sng" dirty="0" smtClean="0"/>
                        <a:t>תיק פעיל</a:t>
                      </a:r>
                      <a:endParaRPr lang="he-IL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739897"/>
                  </a:ext>
                </a:extLst>
              </a:tr>
              <a:tr h="2246139"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e-IL" sz="16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דוח חדש שנקלט במרכז לגביית קנסות.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he-IL" sz="16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הדוח אינו חלוט ויש אפשרות להישפט עליו/להסב אותו.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endParaRPr lang="he-IL" sz="16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he-IL" sz="16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תאריך החלפתו לדוח חלוט הינו תאריך האחרון לתשלום.</a:t>
                      </a:r>
                      <a:endParaRPr lang="he-IL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e-IL" sz="16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לאחר שעבר מועד האחרון לתשלום.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e-IL" sz="16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לא ניתן להסב את הדוח.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e-IL" sz="16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המרכז מתחיל בהליכי גבייה.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12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695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1897" cy="6858000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9154632" y="1594222"/>
            <a:ext cx="1743740" cy="4957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ביצוע עבירה</a:t>
            </a:r>
            <a:endParaRPr lang="he-IL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39693" y="1148317"/>
            <a:ext cx="15948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דוח מצלמה</a:t>
            </a:r>
            <a:endParaRPr lang="he-IL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מחבר חץ ישר 9"/>
          <p:cNvCxnSpPr/>
          <p:nvPr/>
        </p:nvCxnSpPr>
        <p:spPr>
          <a:xfrm flipH="1">
            <a:off x="10037133" y="2116225"/>
            <a:ext cx="2" cy="2219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9143999" y="2341999"/>
            <a:ext cx="1765005" cy="7336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תיעוד מצולם של הרכב</a:t>
            </a:r>
            <a:endParaRPr lang="he-IL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>
            <a:off x="10026500" y="3050393"/>
            <a:ext cx="2" cy="2206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מלבן 12"/>
          <p:cNvSpPr/>
          <p:nvPr/>
        </p:nvSpPr>
        <p:spPr>
          <a:xfrm>
            <a:off x="9143997" y="3288961"/>
            <a:ext cx="1765005" cy="10060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שליחת הדוח לכתובת המצוינת ברישיון הרכב</a:t>
            </a:r>
          </a:p>
        </p:txBody>
      </p:sp>
      <p:cxnSp>
        <p:nvCxnSpPr>
          <p:cNvPr id="14" name="מחבר חץ ישר 13"/>
          <p:cNvCxnSpPr/>
          <p:nvPr/>
        </p:nvCxnSpPr>
        <p:spPr>
          <a:xfrm>
            <a:off x="10026499" y="4336944"/>
            <a:ext cx="6" cy="1900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 15"/>
          <p:cNvSpPr/>
          <p:nvPr/>
        </p:nvSpPr>
        <p:spPr>
          <a:xfrm>
            <a:off x="9143996" y="4595225"/>
            <a:ext cx="1765005" cy="9812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נפתח תיק במרכז לגביית קנסות- 90 ימים להסבה/ תשלום/ להישפט</a:t>
            </a:r>
          </a:p>
        </p:txBody>
      </p:sp>
      <p:cxnSp>
        <p:nvCxnSpPr>
          <p:cNvPr id="17" name="מחבר חץ ישר 16"/>
          <p:cNvCxnSpPr/>
          <p:nvPr/>
        </p:nvCxnSpPr>
        <p:spPr>
          <a:xfrm flipH="1">
            <a:off x="10026497" y="5576522"/>
            <a:ext cx="1" cy="2392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מלבן 17"/>
          <p:cNvSpPr/>
          <p:nvPr/>
        </p:nvSpPr>
        <p:spPr>
          <a:xfrm>
            <a:off x="9143996" y="5814625"/>
            <a:ext cx="1796902" cy="8957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לא שילם 50%  פיגורים והפעלת מודל הגבייה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72270" y="1148317"/>
            <a:ext cx="23178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דוח הדבקה (ידני)</a:t>
            </a:r>
            <a:endParaRPr lang="he-IL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מלבן 19"/>
          <p:cNvSpPr/>
          <p:nvPr/>
        </p:nvSpPr>
        <p:spPr>
          <a:xfrm>
            <a:off x="4710224" y="1594222"/>
            <a:ext cx="1775636" cy="5578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ביצוע עבירה</a:t>
            </a:r>
            <a:endParaRPr lang="he-IL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מלבן 20"/>
          <p:cNvSpPr/>
          <p:nvPr/>
        </p:nvSpPr>
        <p:spPr>
          <a:xfrm>
            <a:off x="4699590" y="2327305"/>
            <a:ext cx="1796903" cy="7630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הדבקת הדוח על שמשת הרכב</a:t>
            </a:r>
          </a:p>
        </p:txBody>
      </p:sp>
      <p:sp>
        <p:nvSpPr>
          <p:cNvPr id="22" name="מלבן 21"/>
          <p:cNvSpPr/>
          <p:nvPr/>
        </p:nvSpPr>
        <p:spPr>
          <a:xfrm>
            <a:off x="4699590" y="3337620"/>
            <a:ext cx="1786270" cy="5623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 יום לשלם/ להסב</a:t>
            </a:r>
          </a:p>
        </p:txBody>
      </p:sp>
      <p:sp>
        <p:nvSpPr>
          <p:cNvPr id="23" name="מלבן 22"/>
          <p:cNvSpPr/>
          <p:nvPr/>
        </p:nvSpPr>
        <p:spPr>
          <a:xfrm>
            <a:off x="3923409" y="4147277"/>
            <a:ext cx="2594346" cy="70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הדוח נשלח לחברה לאחר שחזורו ע"י המשטרה</a:t>
            </a:r>
          </a:p>
        </p:txBody>
      </p:sp>
      <p:sp>
        <p:nvSpPr>
          <p:cNvPr id="24" name="מלבן 23"/>
          <p:cNvSpPr/>
          <p:nvPr/>
        </p:nvSpPr>
        <p:spPr>
          <a:xfrm>
            <a:off x="9165265" y="1594222"/>
            <a:ext cx="1743740" cy="4957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ביצוע עבירה</a:t>
            </a:r>
            <a:endParaRPr lang="he-IL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מחבר חץ ישר 25"/>
          <p:cNvCxnSpPr/>
          <p:nvPr/>
        </p:nvCxnSpPr>
        <p:spPr>
          <a:xfrm>
            <a:off x="5598042" y="2152113"/>
            <a:ext cx="0" cy="186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>
            <a:off x="5598041" y="3090339"/>
            <a:ext cx="0" cy="198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מחבר חץ ישר 30"/>
          <p:cNvCxnSpPr/>
          <p:nvPr/>
        </p:nvCxnSpPr>
        <p:spPr>
          <a:xfrm>
            <a:off x="5598041" y="3899996"/>
            <a:ext cx="0" cy="236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מחבר חץ ישר 32"/>
          <p:cNvCxnSpPr/>
          <p:nvPr/>
        </p:nvCxnSpPr>
        <p:spPr>
          <a:xfrm>
            <a:off x="5603357" y="4842286"/>
            <a:ext cx="0" cy="178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מלבן 33"/>
          <p:cNvSpPr/>
          <p:nvPr/>
        </p:nvSpPr>
        <p:spPr>
          <a:xfrm>
            <a:off x="4306183" y="5028174"/>
            <a:ext cx="2211572" cy="4944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 ימים לשלם/ להסב</a:t>
            </a:r>
          </a:p>
        </p:txBody>
      </p:sp>
      <p:cxnSp>
        <p:nvCxnSpPr>
          <p:cNvPr id="36" name="מחבר חץ ישר 35"/>
          <p:cNvCxnSpPr/>
          <p:nvPr/>
        </p:nvCxnSpPr>
        <p:spPr>
          <a:xfrm>
            <a:off x="5603357" y="5530497"/>
            <a:ext cx="0" cy="238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מלבן 37"/>
          <p:cNvSpPr/>
          <p:nvPr/>
        </p:nvSpPr>
        <p:spPr>
          <a:xfrm>
            <a:off x="3610799" y="5762008"/>
            <a:ext cx="2885694" cy="8093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לא שולם/ הוסב 50% פיגורים והפעלת מודל הגבייה במרכז לגביית קנסות</a:t>
            </a:r>
          </a:p>
        </p:txBody>
      </p:sp>
      <p:pic>
        <p:nvPicPr>
          <p:cNvPr id="40" name="תמונה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37" b="99291" l="9739" r="89739">
                        <a14:foregroundMark x1="63652" y1="35106" x2="63652" y2="35106"/>
                        <a14:foregroundMark x1="61565" y1="54610" x2="61565" y2="54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217" y="14904"/>
            <a:ext cx="3216349" cy="157740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932967" y="239807"/>
            <a:ext cx="2721935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סוגי דוחות</a:t>
            </a:r>
            <a:endParaRPr lang="he-IL" sz="30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4" name="תמונה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99" y="60158"/>
            <a:ext cx="1992558" cy="107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1897" cy="6858000"/>
          </a:xfrm>
          <a:prstGeom prst="rect">
            <a:avLst/>
          </a:prstGeom>
        </p:spPr>
      </p:pic>
      <p:sp>
        <p:nvSpPr>
          <p:cNvPr id="5" name="מלבן מעוגל 4"/>
          <p:cNvSpPr/>
          <p:nvPr/>
        </p:nvSpPr>
        <p:spPr>
          <a:xfrm>
            <a:off x="6517758" y="223284"/>
            <a:ext cx="2562446" cy="107388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תאגיד</a:t>
            </a:r>
            <a:endParaRPr lang="he-IL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מחבר ישר 5"/>
          <p:cNvCxnSpPr/>
          <p:nvPr/>
        </p:nvCxnSpPr>
        <p:spPr>
          <a:xfrm>
            <a:off x="9064255" y="1254642"/>
            <a:ext cx="792126" cy="7123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7565066" y="1297172"/>
            <a:ext cx="3193" cy="747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H="1">
            <a:off x="6366278" y="2434856"/>
            <a:ext cx="735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מלבן מעוגל 19"/>
          <p:cNvSpPr/>
          <p:nvPr/>
        </p:nvSpPr>
        <p:spPr>
          <a:xfrm>
            <a:off x="9233047" y="2126512"/>
            <a:ext cx="1246668" cy="61668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לא הוסב</a:t>
            </a:r>
            <a:endParaRPr lang="he-IL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מלבן מעוגל 20"/>
          <p:cNvSpPr/>
          <p:nvPr/>
        </p:nvSpPr>
        <p:spPr>
          <a:xfrm>
            <a:off x="7069614" y="2126513"/>
            <a:ext cx="882503" cy="6698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הסבה</a:t>
            </a:r>
            <a:endParaRPr lang="he-IL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מלבן מעוגל 21"/>
          <p:cNvSpPr/>
          <p:nvPr/>
        </p:nvSpPr>
        <p:spPr>
          <a:xfrm>
            <a:off x="4720856" y="2126512"/>
            <a:ext cx="1561399" cy="71238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מצב אידיאלי</a:t>
            </a:r>
            <a:endParaRPr lang="he-IL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3" name="מחבר ישר 22"/>
          <p:cNvCxnSpPr/>
          <p:nvPr/>
        </p:nvCxnSpPr>
        <p:spPr>
          <a:xfrm>
            <a:off x="10088967" y="2796363"/>
            <a:ext cx="446567" cy="5316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מחבר ישר 23"/>
          <p:cNvCxnSpPr/>
          <p:nvPr/>
        </p:nvCxnSpPr>
        <p:spPr>
          <a:xfrm flipH="1">
            <a:off x="9271589" y="2796363"/>
            <a:ext cx="377457" cy="5344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מלבן מעוגל 25"/>
          <p:cNvSpPr/>
          <p:nvPr/>
        </p:nvSpPr>
        <p:spPr>
          <a:xfrm>
            <a:off x="10312250" y="3429000"/>
            <a:ext cx="1067243" cy="56352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לא שילם</a:t>
            </a:r>
            <a:endParaRPr lang="he-IL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מלבן מעוגל 26"/>
          <p:cNvSpPr/>
          <p:nvPr/>
        </p:nvSpPr>
        <p:spPr>
          <a:xfrm>
            <a:off x="8928693" y="3448860"/>
            <a:ext cx="927688" cy="563526"/>
          </a:xfrm>
          <a:prstGeom prst="roundRect">
            <a:avLst/>
          </a:prstGeom>
          <a:solidFill>
            <a:srgbClr val="FF0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שילם פי 4</a:t>
            </a:r>
            <a:endParaRPr lang="he-IL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8" name="מחבר ישר 27"/>
          <p:cNvCxnSpPr/>
          <p:nvPr/>
        </p:nvCxnSpPr>
        <p:spPr>
          <a:xfrm>
            <a:off x="10858499" y="4110301"/>
            <a:ext cx="0" cy="5892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לבן מעוגל 28"/>
          <p:cNvSpPr/>
          <p:nvPr/>
        </p:nvSpPr>
        <p:spPr>
          <a:xfrm>
            <a:off x="10164726" y="4774834"/>
            <a:ext cx="1633426" cy="160478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/>
            <a:r>
              <a:rPr lang="he-IL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צבירת פיגורים </a:t>
            </a:r>
            <a:r>
              <a:rPr lang="he-IL" sz="1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+נקיטת </a:t>
            </a:r>
            <a:r>
              <a:rPr lang="he-IL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הליכי גבייה (בדומה למודל הגבייה שהצבתי)</a:t>
            </a:r>
          </a:p>
        </p:txBody>
      </p:sp>
      <p:sp>
        <p:nvSpPr>
          <p:cNvPr id="30" name="מלבן מעוגל 29"/>
          <p:cNvSpPr/>
          <p:nvPr/>
        </p:nvSpPr>
        <p:spPr>
          <a:xfrm>
            <a:off x="8518009" y="4786282"/>
            <a:ext cx="1528721" cy="15933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/>
            <a:r>
              <a:rPr lang="he-IL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הדוח ייסגר, לא יינקטו הליכי גבייה (</a:t>
            </a:r>
            <a:r>
              <a:rPr lang="he-IL" sz="1600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רצדיביזם</a:t>
            </a:r>
            <a:r>
              <a:rPr lang="he-IL" sz="1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he-IL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ארחיב בשקף הבא) </a:t>
            </a:r>
          </a:p>
        </p:txBody>
      </p:sp>
      <p:cxnSp>
        <p:nvCxnSpPr>
          <p:cNvPr id="31" name="מחבר ישר 30"/>
          <p:cNvCxnSpPr/>
          <p:nvPr/>
        </p:nvCxnSpPr>
        <p:spPr>
          <a:xfrm flipH="1">
            <a:off x="9389214" y="4093248"/>
            <a:ext cx="6646" cy="5892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ישר 31"/>
          <p:cNvCxnSpPr/>
          <p:nvPr/>
        </p:nvCxnSpPr>
        <p:spPr>
          <a:xfrm>
            <a:off x="7510865" y="2838893"/>
            <a:ext cx="0" cy="4890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מלבן מעוגל 32"/>
          <p:cNvSpPr/>
          <p:nvPr/>
        </p:nvSpPr>
        <p:spPr>
          <a:xfrm>
            <a:off x="6649774" y="3429000"/>
            <a:ext cx="1456516" cy="66144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/>
            <a:r>
              <a:rPr lang="he-IL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נפתח דוח חדש במרכז</a:t>
            </a:r>
          </a:p>
        </p:txBody>
      </p:sp>
      <p:cxnSp>
        <p:nvCxnSpPr>
          <p:cNvPr id="35" name="מחבר ישר 34"/>
          <p:cNvCxnSpPr/>
          <p:nvPr/>
        </p:nvCxnSpPr>
        <p:spPr>
          <a:xfrm>
            <a:off x="7414209" y="4110301"/>
            <a:ext cx="0" cy="5892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מלבן מעוגל 35"/>
          <p:cNvSpPr/>
          <p:nvPr/>
        </p:nvSpPr>
        <p:spPr>
          <a:xfrm>
            <a:off x="5135819" y="4780824"/>
            <a:ext cx="3200733" cy="15987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TextBox 37"/>
          <p:cNvSpPr txBox="1"/>
          <p:nvPr/>
        </p:nvSpPr>
        <p:spPr>
          <a:xfrm>
            <a:off x="5189002" y="4894107"/>
            <a:ext cx="309436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marL="342900" indent="-342900">
              <a:buAutoNum type="arabicParenR"/>
            </a:pPr>
            <a:r>
              <a:rPr lang="he-IL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צבירת נקודות על שם החייב</a:t>
            </a:r>
          </a:p>
          <a:p>
            <a:pPr marL="342900" indent="-342900">
              <a:buAutoNum type="arabicParenR"/>
            </a:pPr>
            <a:r>
              <a:rPr lang="he-IL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זימון לדיון בבית דין לתעבורה (בהתאם לתקנות המשטרה המשתנות מעת לעת)</a:t>
            </a:r>
            <a:endParaRPr lang="he-IL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36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3266" y="386144"/>
            <a:ext cx="544918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u="sng" dirty="0" err="1" smtClean="0"/>
              <a:t>רצידיביזם</a:t>
            </a:r>
            <a:r>
              <a:rPr lang="he-IL" sz="3600" b="1" u="sng" dirty="0" smtClean="0"/>
              <a:t>- עברייני תנועה</a:t>
            </a:r>
            <a:endParaRPr lang="he-IL" sz="36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4683637" y="1545081"/>
            <a:ext cx="631574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הקדמה:</a:t>
            </a:r>
          </a:p>
          <a:p>
            <a:r>
              <a:rPr lang="he-I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גידול עבירות התנועה המסכנות חיים בכבישי ישראל. 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3638" y="2622330"/>
            <a:ext cx="6315739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מצב קיים:</a:t>
            </a:r>
          </a:p>
          <a:p>
            <a:r>
              <a:rPr lang="he-I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חברה רשאית לשלם דוח בגובה פי 4 (תאגיד) ובכך לא יינקטו הליכים כנגד אותו נהג. 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3638" y="3924541"/>
            <a:ext cx="6315739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תכנית עבודה: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קידום הצעת חוק לאיתור עברייני תנועה </a:t>
            </a:r>
            <a:r>
              <a:rPr lang="he-I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רצידיבסטים</a:t>
            </a:r>
            <a:r>
              <a:rPr lang="he-I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בשילוב מידע מקציני בטיחות מתעבורה.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הצפה במידע מול משטרת ישראל.    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3637" y="5503751"/>
            <a:ext cx="631574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מסר:</a:t>
            </a:r>
          </a:p>
          <a:p>
            <a:r>
              <a:rPr lang="he-I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עברייני תנועה בחסות תאגידים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3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3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63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7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5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02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30445" y="1050358"/>
            <a:ext cx="236081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948" y="2369127"/>
            <a:ext cx="4896197" cy="448887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995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21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24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288" y="355089"/>
            <a:ext cx="8434568" cy="55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27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30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98" y="432262"/>
            <a:ext cx="8187841" cy="546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79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0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2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7014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TM03457496[[fn=היסט]]</Template>
  <TotalTime>1512</TotalTime>
  <Words>298</Words>
  <Application>Microsoft Office PowerPoint</Application>
  <PresentationFormat>מסך רחב</PresentationFormat>
  <Paragraphs>61</Paragraphs>
  <Slides>27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Tahoma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התפתחות המרכז לגביית קנסות – קליטת תיקים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ECA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המרכז לגביית קנסות אגרות והוצאות</dc:title>
  <dc:creator>דורון תשתית</dc:creator>
  <cp:lastModifiedBy>שירה בודנה</cp:lastModifiedBy>
  <cp:revision>164</cp:revision>
  <cp:lastPrinted>2019-03-13T07:36:14Z</cp:lastPrinted>
  <dcterms:created xsi:type="dcterms:W3CDTF">2019-03-12T15:22:24Z</dcterms:created>
  <dcterms:modified xsi:type="dcterms:W3CDTF">2019-09-11T08:48:30Z</dcterms:modified>
</cp:coreProperties>
</file>