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3" r:id="rId3"/>
    <p:sldId id="264" r:id="rId4"/>
    <p:sldId id="265" r:id="rId5"/>
    <p:sldId id="266" r:id="rId6"/>
    <p:sldId id="267" r:id="rId7"/>
    <p:sldId id="269" r:id="rId8"/>
    <p:sldId id="268" r:id="rId9"/>
    <p:sldId id="271" r:id="rId10"/>
    <p:sldId id="272" r:id="rId11"/>
    <p:sldId id="274" r:id="rId12"/>
    <p:sldId id="273" r:id="rId13"/>
    <p:sldId id="257" r:id="rId14"/>
    <p:sldId id="258" r:id="rId15"/>
    <p:sldId id="259" r:id="rId16"/>
    <p:sldId id="262" r:id="rId17"/>
    <p:sldId id="260" r:id="rId18"/>
    <p:sldId id="261"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84013" autoAdjust="0"/>
    <p:restoredTop sz="94660"/>
  </p:normalViewPr>
  <p:slideViewPr>
    <p:cSldViewPr snapToGrid="0">
      <p:cViewPr varScale="1">
        <p:scale>
          <a:sx n="80" d="100"/>
          <a:sy n="80" d="100"/>
        </p:scale>
        <p:origin x="-84" y="-7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1E4C4DC-8D3D-4C30-BF23-9FBCC67704D9}" type="datetimeFigureOut">
              <a:rPr lang="he-IL" smtClean="0"/>
              <a:pPr/>
              <a:t>ה'/אדר/תש"פ</a:t>
            </a:fld>
            <a:endParaRPr lang="he-IL"/>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he-IL"/>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615905B-E7A8-45BD-B28E-1917DE10A204}" type="slidenum">
              <a:rPr lang="he-IL" smtClean="0"/>
              <a:pPr/>
              <a:t>‹#›</a:t>
            </a:fld>
            <a:endParaRPr lang="he-IL"/>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707003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2957795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615905B-E7A8-45BD-B28E-1917DE10A204}" type="slidenum">
              <a:rPr lang="he-IL" smtClean="0"/>
              <a:pPr/>
              <a:t>‹#›</a:t>
            </a:fld>
            <a:endParaRPr lang="he-IL"/>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569155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3181742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3059926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401319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3802726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415143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2941983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2359688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1E4C4DC-8D3D-4C30-BF23-9FBCC67704D9}" type="datetimeFigureOut">
              <a:rPr lang="he-IL" smtClean="0"/>
              <a:pPr/>
              <a:t>ה'/אדר/תש"פ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1510244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1E4C4DC-8D3D-4C30-BF23-9FBCC67704D9}" type="datetimeFigureOut">
              <a:rPr lang="he-IL" smtClean="0"/>
              <a:pPr/>
              <a:t>ה'/אדר/תש"פ</a:t>
            </a:fld>
            <a:endParaRPr lang="he-IL"/>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he-IL"/>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615905B-E7A8-45BD-B28E-1917DE10A204}" type="slidenum">
              <a:rPr lang="he-IL" smtClean="0"/>
              <a:pPr/>
              <a:t>‹#›</a:t>
            </a:fld>
            <a:endParaRPr lang="he-IL"/>
          </a:p>
        </p:txBody>
      </p:sp>
    </p:spTree>
    <p:extLst>
      <p:ext uri="{BB962C8B-B14F-4D97-AF65-F5344CB8AC3E}">
        <p14:creationId xmlns="" xmlns:p14="http://schemas.microsoft.com/office/powerpoint/2010/main" val="32325144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r" defTabSz="914400" rtl="1"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E6F1A42E-3416-4A53-B8C2-55CCDC9566C3}"/>
              </a:ext>
            </a:extLst>
          </p:cNvPr>
          <p:cNvSpPr>
            <a:spLocks noGrp="1"/>
          </p:cNvSpPr>
          <p:nvPr>
            <p:ph type="ctrTitle"/>
          </p:nvPr>
        </p:nvSpPr>
        <p:spPr>
          <a:xfrm>
            <a:off x="527538" y="4756638"/>
            <a:ext cx="11139854" cy="930447"/>
          </a:xfrm>
        </p:spPr>
        <p:txBody>
          <a:bodyPr>
            <a:normAutofit fontScale="90000"/>
          </a:bodyPr>
          <a:lstStyle/>
          <a:p>
            <a:r>
              <a:rPr lang="he-IL" sz="5400">
                <a:solidFill>
                  <a:srgbClr val="FFFFFF"/>
                </a:solidFill>
              </a:rPr>
              <a:t>המרכז לגביית קנסות רשות האכיפה והגבייה.</a:t>
            </a:r>
          </a:p>
        </p:txBody>
      </p:sp>
      <p:sp>
        <p:nvSpPr>
          <p:cNvPr id="3" name="כותרת משנה 2">
            <a:extLst>
              <a:ext uri="{FF2B5EF4-FFF2-40B4-BE49-F238E27FC236}">
                <a16:creationId xmlns="" xmlns:a16="http://schemas.microsoft.com/office/drawing/2014/main" id="{47BBACF2-5385-43E5-A60E-94304603E914}"/>
              </a:ext>
            </a:extLst>
          </p:cNvPr>
          <p:cNvSpPr>
            <a:spLocks noGrp="1"/>
          </p:cNvSpPr>
          <p:nvPr>
            <p:ph type="subTitle" idx="1"/>
          </p:nvPr>
        </p:nvSpPr>
        <p:spPr>
          <a:xfrm>
            <a:off x="1339362" y="5815698"/>
            <a:ext cx="9144000" cy="420001"/>
          </a:xfrm>
        </p:spPr>
        <p:txBody>
          <a:bodyPr>
            <a:normAutofit/>
          </a:bodyPr>
          <a:lstStyle/>
          <a:p>
            <a:r>
              <a:rPr lang="he-IL" sz="2000">
                <a:solidFill>
                  <a:srgbClr val="E7E6E6"/>
                </a:solidFill>
              </a:rPr>
              <a:t>כולנו מתגייסים לפעול לאיכות הסבת עבירת התנועה (הדו"ח).</a:t>
            </a:r>
          </a:p>
        </p:txBody>
      </p:sp>
      <p:pic>
        <p:nvPicPr>
          <p:cNvPr id="1030" name="Picture 6" descr="Image result for נהג מסוכן">
            <a:extLst>
              <a:ext uri="{FF2B5EF4-FFF2-40B4-BE49-F238E27FC236}">
                <a16:creationId xmlns="" xmlns:a16="http://schemas.microsoft.com/office/drawing/2014/main" id="{4815BE34-98C6-49C0-A65F-A8F38DB46830}"/>
              </a:ext>
            </a:extLst>
          </p:cNvPr>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320040" y="1023599"/>
            <a:ext cx="3425609" cy="256590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תמונה 4">
            <a:extLst>
              <a:ext uri="{FF2B5EF4-FFF2-40B4-BE49-F238E27FC236}">
                <a16:creationId xmlns="" xmlns:a16="http://schemas.microsoft.com/office/drawing/2014/main" id="{85F708B7-5F1D-4CFC-9252-F4ADDB090041}"/>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85729" y="1048538"/>
            <a:ext cx="3433324" cy="2516023"/>
          </a:xfrm>
          <a:prstGeom prst="rect">
            <a:avLst/>
          </a:prstGeom>
        </p:spPr>
      </p:pic>
      <p:pic>
        <p:nvPicPr>
          <p:cNvPr id="1026" name="Picture 2" descr="Image result for המרכז לגביית קנסות רשות האכיפה">
            <a:extLst>
              <a:ext uri="{FF2B5EF4-FFF2-40B4-BE49-F238E27FC236}">
                <a16:creationId xmlns="" xmlns:a16="http://schemas.microsoft.com/office/drawing/2014/main" id="{2D6384F0-7320-47AE-BD64-8DFB736C22CC}"/>
              </a:ext>
            </a:extLst>
          </p:cNvPr>
          <p:cNvPicPr>
            <a:picLocks noChangeAspect="1" noChangeArrowheads="1"/>
          </p:cNvPicPr>
          <p:nvPr/>
        </p:nvPicPr>
        <p:blipFill>
          <a:blip r:embed="rId4">
            <a:extLst>
              <a:ext uri="{28A0092B-C50C-407E-A947-70E740481C1C}">
                <a14:useLocalDpi xmlns="" xmlns:a14="http://schemas.microsoft.com/office/drawing/2010/main" val="0"/>
              </a:ext>
            </a:extLst>
          </a:blip>
          <a:stretch>
            <a:fillRect/>
          </a:stretch>
        </p:blipFill>
        <p:spPr bwMode="auto">
          <a:xfrm>
            <a:off x="8449725" y="616905"/>
            <a:ext cx="3423916" cy="342391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30724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rtl="0"/>
            <a:r>
              <a:rPr lang="he-IL" dirty="0" smtClean="0"/>
              <a:t>       </a:t>
            </a:r>
            <a:r>
              <a:rPr lang="he-IL" b="1" dirty="0" smtClean="0">
                <a:solidFill>
                  <a:srgbClr val="0070C0"/>
                </a:solidFill>
              </a:rPr>
              <a:t>ברכות והכרת תודה על הכינוס </a:t>
            </a:r>
            <a:br>
              <a:rPr lang="he-IL" b="1" dirty="0" smtClean="0">
                <a:solidFill>
                  <a:srgbClr val="0070C0"/>
                </a:solidFill>
              </a:rPr>
            </a:br>
            <a:r>
              <a:rPr lang="he-IL" b="1" dirty="0" smtClean="0">
                <a:solidFill>
                  <a:srgbClr val="0070C0"/>
                </a:solidFill>
              </a:rPr>
              <a:t>        השותפים למשימה הלאומית </a:t>
            </a:r>
            <a:endParaRPr lang="he-IL" b="1" dirty="0">
              <a:solidFill>
                <a:srgbClr val="0070C0"/>
              </a:solidFill>
            </a:endParaRPr>
          </a:p>
        </p:txBody>
      </p:sp>
      <p:sp>
        <p:nvSpPr>
          <p:cNvPr id="3" name="מציין מיקום תוכן 2"/>
          <p:cNvSpPr>
            <a:spLocks noGrp="1"/>
          </p:cNvSpPr>
          <p:nvPr>
            <p:ph idx="1"/>
          </p:nvPr>
        </p:nvSpPr>
        <p:spPr/>
        <p:txBody>
          <a:bodyPr/>
          <a:lstStyle/>
          <a:p>
            <a:r>
              <a:rPr lang="he-IL" dirty="0" smtClean="0">
                <a:solidFill>
                  <a:srgbClr val="0070C0"/>
                </a:solidFill>
              </a:rPr>
              <a:t>בשמי ובשם הנהלת האיגוד וחבריו אבקש לברך על היה לכנס את כל השותפים הפועלים כל אחד בתחמו לשאוף לביצוע הסבת הודעת הקנס על עבירת תנועה על שם בעל הרכב ו/או הנהג הרשום במסמכי התאגיד.</a:t>
            </a:r>
          </a:p>
          <a:p>
            <a:r>
              <a:rPr lang="he-IL" dirty="0" smtClean="0">
                <a:solidFill>
                  <a:srgbClr val="0070C0"/>
                </a:solidFill>
              </a:rPr>
              <a:t>אין ספק שמדובר בכינוס חשוב ושובר שגרה שיעדו המרכזי להגיע למבצעי עבירת התנועה על פי כוונת המחוקק . </a:t>
            </a:r>
          </a:p>
          <a:p>
            <a:endParaRPr lang="he-IL" dirty="0" smtClean="0"/>
          </a:p>
          <a:p>
            <a:endParaRPr lang="he-IL" dirty="0"/>
          </a:p>
        </p:txBody>
      </p:sp>
      <p:pic>
        <p:nvPicPr>
          <p:cNvPr id="4" name="תמונה 3" descr="210719.JPG"/>
          <p:cNvPicPr>
            <a:picLocks noChangeAspect="1"/>
          </p:cNvPicPr>
          <p:nvPr/>
        </p:nvPicPr>
        <p:blipFill>
          <a:blip r:embed="rId2"/>
          <a:stretch>
            <a:fillRect/>
          </a:stretch>
        </p:blipFill>
        <p:spPr>
          <a:xfrm>
            <a:off x="1721921" y="3954483"/>
            <a:ext cx="8775865" cy="2351314"/>
          </a:xfrm>
          <a:prstGeom prst="rect">
            <a:avLst/>
          </a:prstGeom>
        </p:spPr>
      </p:pic>
      <p:pic>
        <p:nvPicPr>
          <p:cNvPr id="5" name="תמונה 4" descr="discussion.png"/>
          <p:cNvPicPr>
            <a:picLocks noChangeAspect="1"/>
          </p:cNvPicPr>
          <p:nvPr/>
        </p:nvPicPr>
        <p:blipFill>
          <a:blip r:embed="rId3"/>
          <a:stretch>
            <a:fillRect/>
          </a:stretch>
        </p:blipFill>
        <p:spPr>
          <a:xfrm>
            <a:off x="320634" y="439387"/>
            <a:ext cx="2042556" cy="16150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280062" y="609600"/>
            <a:ext cx="8562109" cy="1356360"/>
          </a:xfrm>
        </p:spPr>
        <p:txBody>
          <a:bodyPr/>
          <a:lstStyle/>
          <a:p>
            <a:pPr algn="r" rtl="0"/>
            <a:r>
              <a:rPr lang="en-US" sz="3600" b="1" dirty="0" smtClean="0">
                <a:solidFill>
                  <a:srgbClr val="0070C0"/>
                </a:solidFill>
              </a:rPr>
              <a:t>      </a:t>
            </a:r>
            <a:r>
              <a:rPr lang="he-IL" sz="3600" b="1" dirty="0" smtClean="0">
                <a:solidFill>
                  <a:srgbClr val="0070C0"/>
                </a:solidFill>
              </a:rPr>
              <a:t>                          כרטיס ביקור </a:t>
            </a:r>
            <a:r>
              <a:rPr lang="he-IL" sz="3600" b="1" dirty="0" smtClean="0"/>
              <a:t/>
            </a:r>
            <a:br>
              <a:rPr lang="he-IL" sz="3600" b="1" dirty="0" smtClean="0"/>
            </a:br>
            <a:r>
              <a:rPr lang="he-IL" sz="3600" b="1" dirty="0" smtClean="0"/>
              <a:t>   </a:t>
            </a:r>
            <a:r>
              <a:rPr lang="he-IL" sz="3600" b="1" dirty="0" smtClean="0">
                <a:solidFill>
                  <a:srgbClr val="0070C0"/>
                </a:solidFill>
              </a:rPr>
              <a:t>איגוד קציני בטיחות מקצועיים בתעבורה </a:t>
            </a:r>
            <a:endParaRPr lang="he-IL" sz="3600" b="1" dirty="0">
              <a:solidFill>
                <a:srgbClr val="0070C0"/>
              </a:solidFill>
            </a:endParaRPr>
          </a:p>
        </p:txBody>
      </p:sp>
      <p:pic>
        <p:nvPicPr>
          <p:cNvPr id="4" name="מציין מיקום תוכן 3" descr="לוגו קציני בטיחות.jpg"/>
          <p:cNvPicPr>
            <a:picLocks noGrp="1" noChangeAspect="1"/>
          </p:cNvPicPr>
          <p:nvPr>
            <p:ph idx="1"/>
          </p:nvPr>
        </p:nvPicPr>
        <p:blipFill>
          <a:blip r:embed="rId2" cstate="print"/>
          <a:stretch>
            <a:fillRect/>
          </a:stretch>
        </p:blipFill>
        <p:spPr>
          <a:xfrm>
            <a:off x="558140" y="790144"/>
            <a:ext cx="1377538" cy="1288038"/>
          </a:xfrm>
        </p:spPr>
      </p:pic>
      <p:sp>
        <p:nvSpPr>
          <p:cNvPr id="1026" name="Rectangle 2"/>
          <p:cNvSpPr>
            <a:spLocks noChangeArrowheads="1"/>
          </p:cNvSpPr>
          <p:nvPr/>
        </p:nvSpPr>
        <p:spPr bwMode="auto">
          <a:xfrm rot="10800000" flipV="1">
            <a:off x="1496289" y="2659815"/>
            <a:ext cx="9963397"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he-IL" sz="1100" b="0" i="0" u="none" strike="noStrike" cap="none" normalizeH="0" baseline="0" dirty="0" smtClean="0">
              <a:ln>
                <a:noFill/>
              </a:ln>
              <a:solidFill>
                <a:srgbClr val="1F497D"/>
              </a:solidFill>
              <a:effectLst/>
              <a:latin typeface="Arial Rounded MT Bold" pitchFamily="34" charset="0"/>
              <a:ea typeface="Times New Roman" pitchFamily="18" charset="0"/>
              <a:cs typeface="Guttman-Aharoni" pitchFamily="2" charset="-79"/>
            </a:endParaRPr>
          </a:p>
          <a:p>
            <a:pPr marL="0" marR="0" lvl="0" indent="0" algn="l" defTabSz="914400" rtl="1" eaLnBrk="1" fontAlgn="base" latinLnBrk="0" hangingPunct="1">
              <a:lnSpc>
                <a:spcPct val="100000"/>
              </a:lnSpc>
              <a:spcBef>
                <a:spcPct val="0"/>
              </a:spcBef>
              <a:spcAft>
                <a:spcPct val="0"/>
              </a:spcAft>
              <a:buClrTx/>
              <a:buSzTx/>
              <a:buFontTx/>
              <a:buNone/>
              <a:tabLst/>
            </a:pPr>
            <a:endParaRPr lang="he-IL" sz="1100" dirty="0" smtClean="0">
              <a:solidFill>
                <a:srgbClr val="1F497D"/>
              </a:solidFill>
              <a:latin typeface="Arial Rounded MT Bold" pitchFamily="34" charset="0"/>
              <a:ea typeface="Times New Roman" pitchFamily="18" charset="0"/>
              <a:cs typeface="Guttman-Aharoni" pitchFamily="2" charset="-79"/>
            </a:endParaRPr>
          </a:p>
          <a:p>
            <a:pPr marL="0" marR="0" lvl="0" indent="0" algn="l" defTabSz="914400" rtl="1" eaLnBrk="1" fontAlgn="base" latinLnBrk="0" hangingPunct="1">
              <a:lnSpc>
                <a:spcPct val="100000"/>
              </a:lnSpc>
              <a:spcBef>
                <a:spcPct val="0"/>
              </a:spcBef>
              <a:spcAft>
                <a:spcPct val="0"/>
              </a:spcAft>
              <a:buClrTx/>
              <a:buSzTx/>
              <a:buFontTx/>
              <a:buNone/>
              <a:tabLst/>
            </a:pPr>
            <a:endParaRPr kumimoji="0" lang="he-IL" sz="1100" b="0" i="0" u="none" strike="noStrike" cap="none" normalizeH="0" baseline="0" dirty="0" smtClean="0">
              <a:ln>
                <a:noFill/>
              </a:ln>
              <a:solidFill>
                <a:srgbClr val="1F497D"/>
              </a:solidFill>
              <a:effectLst/>
              <a:latin typeface="Arial Rounded MT Bold" pitchFamily="34" charset="0"/>
              <a:ea typeface="Times New Roman" pitchFamily="18" charset="0"/>
              <a:cs typeface="Guttman-Aharoni" pitchFamily="2" charset="-79"/>
            </a:endParaRPr>
          </a:p>
          <a:p>
            <a:pPr marL="0" marR="0" lvl="0" indent="0" algn="l" defTabSz="914400" rtl="1" eaLnBrk="1" fontAlgn="base" latinLnBrk="0" hangingPunct="1">
              <a:lnSpc>
                <a:spcPct val="100000"/>
              </a:lnSpc>
              <a:spcBef>
                <a:spcPct val="0"/>
              </a:spcBef>
              <a:spcAft>
                <a:spcPct val="0"/>
              </a:spcAft>
              <a:buClrTx/>
              <a:buSzTx/>
              <a:buFontTx/>
              <a:buNone/>
              <a:tabLst/>
            </a:pPr>
            <a:endParaRPr lang="he-IL" sz="1100" dirty="0" smtClean="0">
              <a:solidFill>
                <a:srgbClr val="1F497D"/>
              </a:solidFill>
              <a:latin typeface="Arial Rounded MT Bold" pitchFamily="34" charset="0"/>
              <a:ea typeface="Times New Roman" pitchFamily="18" charset="0"/>
              <a:cs typeface="Guttman-Aharoni" pitchFamily="2" charset="-79"/>
            </a:endParaRPr>
          </a:p>
          <a:p>
            <a:pPr marL="0" marR="0" lvl="0" indent="0" algn="l" defTabSz="914400" rtl="1" eaLnBrk="1" fontAlgn="base" latinLnBrk="0" hangingPunct="1">
              <a:lnSpc>
                <a:spcPct val="100000"/>
              </a:lnSpc>
              <a:spcBef>
                <a:spcPct val="0"/>
              </a:spcBef>
              <a:spcAft>
                <a:spcPct val="0"/>
              </a:spcAft>
              <a:buClrTx/>
              <a:buSzTx/>
              <a:buFontTx/>
              <a:buNone/>
              <a:tabLst/>
            </a:pPr>
            <a:endParaRPr kumimoji="0" lang="he-IL" sz="1100" b="0" i="0" u="none" strike="noStrike" cap="none" normalizeH="0" baseline="0" dirty="0" smtClean="0">
              <a:ln>
                <a:noFill/>
              </a:ln>
              <a:solidFill>
                <a:srgbClr val="1F497D"/>
              </a:solidFill>
              <a:effectLst/>
              <a:latin typeface="Arial Rounded MT Bold" pitchFamily="34" charset="0"/>
              <a:ea typeface="Times New Roman" pitchFamily="18" charset="0"/>
              <a:cs typeface="Guttman-Aharoni" pitchFamily="2" charset="-79"/>
            </a:endParaRPr>
          </a:p>
          <a:p>
            <a:pPr marL="0" marR="0" lvl="0" indent="0" algn="r" defTabSz="914400" eaLnBrk="1" fontAlgn="base" latinLnBrk="0" hangingPunct="1">
              <a:lnSpc>
                <a:spcPct val="100000"/>
              </a:lnSpc>
              <a:spcBef>
                <a:spcPct val="0"/>
              </a:spcBef>
              <a:spcAft>
                <a:spcPct val="0"/>
              </a:spcAft>
              <a:buClrTx/>
              <a:buSzTx/>
              <a:buFontTx/>
              <a:buNone/>
              <a:tabLst/>
            </a:pPr>
            <a:r>
              <a:rPr kumimoji="0" lang="he-IL" sz="1100" b="0" i="0" u="none" strike="noStrike" cap="none" normalizeH="0" baseline="0" dirty="0" smtClean="0">
                <a:ln>
                  <a:noFill/>
                </a:ln>
                <a:solidFill>
                  <a:srgbClr val="1F497D"/>
                </a:solidFill>
                <a:effectLst/>
                <a:latin typeface="Arial Rounded MT Bold" pitchFamily="34" charset="0"/>
                <a:ea typeface="Times New Roman" pitchFamily="18" charset="0"/>
                <a:cs typeface="Guttman-Aharoni" pitchFamily="2" charset="-79"/>
              </a:rPr>
              <a:t/>
            </a:r>
            <a:br>
              <a:rPr kumimoji="0" lang="he-IL" sz="1100" b="0" i="0" u="none" strike="noStrike" cap="none" normalizeH="0" baseline="0" dirty="0" smtClean="0">
                <a:ln>
                  <a:noFill/>
                </a:ln>
                <a:solidFill>
                  <a:srgbClr val="1F497D"/>
                </a:solidFill>
                <a:effectLst/>
                <a:latin typeface="Arial Rounded MT Bold" pitchFamily="34" charset="0"/>
                <a:ea typeface="Times New Roman" pitchFamily="18" charset="0"/>
                <a:cs typeface="Guttman-Aharoni" pitchFamily="2" charset="-79"/>
              </a:rPr>
            </a:br>
            <a:endParaRPr kumimoji="0" lang="he-IL"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מלבן 6"/>
          <p:cNvSpPr/>
          <p:nvPr/>
        </p:nvSpPr>
        <p:spPr>
          <a:xfrm>
            <a:off x="2078183" y="1959429"/>
            <a:ext cx="8633360" cy="4247317"/>
          </a:xfrm>
          <a:prstGeom prst="rect">
            <a:avLst/>
          </a:prstGeom>
        </p:spPr>
        <p:txBody>
          <a:bodyPr wrap="square">
            <a:spAutoFit/>
          </a:bodyPr>
          <a:lstStyle/>
          <a:p>
            <a:pPr lvl="0" algn="r" defTabSz="914400" fontAlgn="base">
              <a:spcBef>
                <a:spcPct val="0"/>
              </a:spcBef>
              <a:spcAft>
                <a:spcPct val="0"/>
              </a:spcAft>
            </a:pPr>
            <a:r>
              <a:rPr lang="he-IL" dirty="0" smtClean="0">
                <a:solidFill>
                  <a:srgbClr val="0070C0"/>
                </a:solidFill>
                <a:latin typeface="Arial Rounded MT Bold" pitchFamily="34" charset="0"/>
                <a:ea typeface="Times New Roman" pitchFamily="18" charset="0"/>
                <a:cs typeface="Guttman-Aharoni" pitchFamily="2" charset="-79"/>
              </a:rPr>
              <a:t>תקנון העמותה מאושר ברשם העמותות .</a:t>
            </a:r>
            <a:endParaRPr lang="en-US" sz="2000" dirty="0" smtClean="0">
              <a:solidFill>
                <a:srgbClr val="0070C0"/>
              </a:solidFill>
              <a:latin typeface="Arial" pitchFamily="34" charset="0"/>
              <a:cs typeface="Arial" pitchFamily="34" charset="0"/>
            </a:endParaRPr>
          </a:p>
          <a:p>
            <a:pPr lvl="0" algn="r" defTabSz="914400" eaLnBrk="0" fontAlgn="base" hangingPunct="0">
              <a:spcBef>
                <a:spcPct val="0"/>
              </a:spcBef>
              <a:spcAft>
                <a:spcPct val="0"/>
              </a:spcAft>
            </a:pPr>
            <a:r>
              <a:rPr lang="he-IL" dirty="0" smtClean="0">
                <a:solidFill>
                  <a:srgbClr val="0070C0"/>
                </a:solidFill>
                <a:latin typeface="Arial Rounded MT Bold" pitchFamily="34" charset="0"/>
                <a:ea typeface="Times New Roman" pitchFamily="18" charset="0"/>
                <a:cs typeface="Guttman-Aharoni" pitchFamily="2" charset="-79"/>
              </a:rPr>
              <a:t>(מס' עמותה 58-009-272-4) האיגוד רשום כעמותה כחוק ברשם העמותות התקנון מאושר ברשם העמותות.</a:t>
            </a:r>
            <a:endParaRPr lang="en-US" sz="2000" dirty="0" smtClean="0">
              <a:solidFill>
                <a:srgbClr val="0070C0"/>
              </a:solidFill>
              <a:latin typeface="Arial" pitchFamily="34" charset="0"/>
              <a:cs typeface="Arial" pitchFamily="34" charset="0"/>
            </a:endParaRPr>
          </a:p>
          <a:p>
            <a:pPr lvl="0" algn="r" defTabSz="914400" eaLnBrk="0" fontAlgn="base" hangingPunct="0">
              <a:spcBef>
                <a:spcPct val="0"/>
              </a:spcBef>
              <a:spcAft>
                <a:spcPct val="0"/>
              </a:spcAft>
            </a:pPr>
            <a:r>
              <a:rPr lang="he-IL" dirty="0" smtClean="0">
                <a:solidFill>
                  <a:srgbClr val="0070C0"/>
                </a:solidFill>
                <a:latin typeface="Arial Rounded MT Bold" pitchFamily="34" charset="0"/>
                <a:ea typeface="Times New Roman" pitchFamily="18" charset="0"/>
                <a:cs typeface="Guttman-Aharoni" pitchFamily="2" charset="-79"/>
              </a:rPr>
              <a:t>העמותה ( האיגוד ) נחשב מלכ"ר מוסד ללא כוונת רווח, כספי העמותה משמשים לביצוע מטרותיה על פי תקנון העמותה. חלוקת רווחים או טובות הנאה בין חבריה אסורה בכל צורה שהיא. </a:t>
            </a:r>
            <a:endParaRPr lang="en-US" sz="2000" dirty="0" smtClean="0">
              <a:solidFill>
                <a:srgbClr val="0070C0"/>
              </a:solidFill>
              <a:latin typeface="Arial" pitchFamily="34" charset="0"/>
              <a:cs typeface="Arial" pitchFamily="34" charset="0"/>
            </a:endParaRPr>
          </a:p>
          <a:p>
            <a:pPr lvl="0" algn="r" defTabSz="914400" eaLnBrk="0" fontAlgn="base" hangingPunct="0">
              <a:spcBef>
                <a:spcPct val="0"/>
              </a:spcBef>
              <a:spcAft>
                <a:spcPct val="0"/>
              </a:spcAft>
            </a:pPr>
            <a:r>
              <a:rPr lang="he-IL" dirty="0" smtClean="0">
                <a:solidFill>
                  <a:srgbClr val="0070C0"/>
                </a:solidFill>
                <a:latin typeface="Arial Rounded MT Bold" pitchFamily="34" charset="0"/>
                <a:ea typeface="Times New Roman" pitchFamily="18" charset="0"/>
                <a:cs typeface="Guttman-Aharoni" pitchFamily="2" charset="-79"/>
              </a:rPr>
              <a:t>האיגוד מגן על זכויות קציני הבטיחות ושומר על מעמדם המקצועי באיגוד ומחוצה לו.האיגוד נוסד בשנת 1965 במטרה לחזק ולשפר את מעמדם המקצועי של קציני המקצועיים האיגוד מהווה כארגון היציג של קציני הבטיחות המקצועיים בישראל בכל נושא מקצועי עם רשויות החוק,ובכלל זה משרד התחבורה, רשויות מקומיות ו/או כל רשות אחרת, לרבות בנושא תנאי אופן העסקה של קציני בטיחות בחברות וברשויות השונות האיגוד מעניק  שירותים לכלל קציני הבטיחות המוסמכים בארץ המונים כ- 2,200 איש והמועסקים בחברות וארגונים המחייבים ע"פ חוק העסקת קצין בטיחות. האיגוד מסייע למעסיקים באיתור קציני נדרשים . </a:t>
            </a:r>
            <a:br>
              <a:rPr lang="he-IL" dirty="0" smtClean="0">
                <a:solidFill>
                  <a:srgbClr val="0070C0"/>
                </a:solidFill>
                <a:latin typeface="Arial Rounded MT Bold" pitchFamily="34" charset="0"/>
                <a:ea typeface="Times New Roman" pitchFamily="18" charset="0"/>
                <a:cs typeface="Guttman-Aharoni" pitchFamily="2" charset="-79"/>
              </a:rPr>
            </a:br>
            <a:endParaRPr lang="he-IL" dirty="0">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rtl="0"/>
            <a:r>
              <a:rPr lang="en-US" dirty="0" smtClean="0"/>
              <a:t>  </a:t>
            </a:r>
            <a:r>
              <a:rPr lang="en-US" b="1" dirty="0" smtClean="0">
                <a:solidFill>
                  <a:srgbClr val="0070C0"/>
                </a:solidFill>
              </a:rPr>
              <a:t>- </a:t>
            </a:r>
            <a:r>
              <a:rPr lang="he-IL" b="1" dirty="0" smtClean="0">
                <a:solidFill>
                  <a:srgbClr val="0070C0"/>
                </a:solidFill>
              </a:rPr>
              <a:t>כרטיס ביקור</a:t>
            </a:r>
            <a:endParaRPr lang="he-IL" b="1" dirty="0">
              <a:solidFill>
                <a:srgbClr val="0070C0"/>
              </a:solidFill>
            </a:endParaRPr>
          </a:p>
        </p:txBody>
      </p:sp>
      <p:pic>
        <p:nvPicPr>
          <p:cNvPr id="4" name="מציין מיקום תוכן 3" descr="לוגו קציני בטיחות.jpg"/>
          <p:cNvPicPr>
            <a:picLocks noGrp="1" noChangeAspect="1"/>
          </p:cNvPicPr>
          <p:nvPr>
            <p:ph idx="1"/>
          </p:nvPr>
        </p:nvPicPr>
        <p:blipFill>
          <a:blip r:embed="rId2" cstate="print"/>
          <a:stretch>
            <a:fillRect/>
          </a:stretch>
        </p:blipFill>
        <p:spPr>
          <a:xfrm>
            <a:off x="1535851" y="600140"/>
            <a:ext cx="2033016" cy="1276161"/>
          </a:xfrm>
        </p:spPr>
      </p:pic>
      <p:sp>
        <p:nvSpPr>
          <p:cNvPr id="22529" name="Rectangle 1"/>
          <p:cNvSpPr>
            <a:spLocks noChangeArrowheads="1"/>
          </p:cNvSpPr>
          <p:nvPr/>
        </p:nvSpPr>
        <p:spPr bwMode="auto">
          <a:xfrm>
            <a:off x="1294410" y="1900052"/>
            <a:ext cx="10034649"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מוסדות האיגוד נבחרים אחת לשלוש שנים וכוללים מועצה בת 17 חברים, מתוכה נבחרת הנהלה המונה 10 חברים הכוללת ועדת בקורת, וועדת בירורים ומשמעת.</a:t>
            </a:r>
            <a:endParaRPr kumimoji="0" lang="en-US"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השתתפות בועדות הכנסת בתוך כך ועדת הכלכלה</a:t>
            </a:r>
            <a:r>
              <a:rPr kumimoji="0" lang="en-US" b="0" i="0" u="none" strike="noStrike" cap="none" normalizeH="0" baseline="0" dirty="0" smtClean="0">
                <a:ln>
                  <a:noFill/>
                </a:ln>
                <a:solidFill>
                  <a:srgbClr val="0070C0"/>
                </a:solidFill>
                <a:effectLst/>
                <a:latin typeface="Arial"/>
                <a:ea typeface="Times New Roman" pitchFamily="18" charset="0"/>
                <a:cs typeface="Guttman-Aharoni" pitchFamily="2" charset="-79"/>
              </a:rPr>
              <a:t> –</a:t>
            </a:r>
            <a:r>
              <a:rPr kumimoji="0" lang="en-US"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 </a:t>
            </a:r>
            <a:r>
              <a:rPr kumimoji="0" lang="he-IL"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הכספים, ופניות הציבור . התייחסות מקצועית של האיגוד להצעות חוק ותקנות בנושאי תחבורה ותעבורה. נציגי האיגוד משתתפים בישיבות ועדות ממשלתיות נוספות כגון ועדת החינוך ובוועדת המשנה למלחמה בתאונות הדרכים. כך גם בוועדות שונות המתמנות אד- </a:t>
            </a:r>
            <a:r>
              <a:rPr kumimoji="0" lang="he-IL" b="0" i="0" u="none" strike="noStrike" cap="none" normalizeH="0" baseline="0" dirty="0" err="1" smtClean="0">
                <a:ln>
                  <a:noFill/>
                </a:ln>
                <a:solidFill>
                  <a:srgbClr val="0070C0"/>
                </a:solidFill>
                <a:effectLst/>
                <a:latin typeface="Arial Rounded MT Bold" pitchFamily="34" charset="0"/>
                <a:ea typeface="Times New Roman" pitchFamily="18" charset="0"/>
                <a:cs typeface="Guttman-Aharoni" pitchFamily="2" charset="-79"/>
              </a:rPr>
              <a:t>הוק</a:t>
            </a:r>
            <a:r>
              <a:rPr kumimoji="0" lang="he-IL"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 לפתרון בעיות ייחודיות.</a:t>
            </a:r>
            <a:endParaRPr kumimoji="0" lang="en-US"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 </a:t>
            </a:r>
            <a:endParaRPr kumimoji="0" lang="en-US"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האיגוד מיוצג בועדת ההסמכה והקבלה לקורס קציני בטיחות ומייצג את קציני הבטיחות בועדות מקצועיות במשרד התחבורה ומשרד הכלכלה  .</a:t>
            </a:r>
            <a:endParaRPr kumimoji="0" lang="en-US"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קורסים – האיגוד פועל לפתיחת קורסים להרחבת הידע של קציני הבטיחות כגון: קורס להכרת מערכות בטיחות מתקדמות לרכב ,השתלמות בנושאים הנוגעים לענפים שונים בתחום תפקידנו האיגוד מקיים בכל שנה ארבעה כנסים ארציים .  </a:t>
            </a:r>
            <a:endParaRPr kumimoji="0" lang="en-US"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b="0" i="0" u="none" strike="noStrike" cap="none" normalizeH="0" baseline="0" dirty="0" smtClean="0">
                <a:ln>
                  <a:noFill/>
                </a:ln>
                <a:solidFill>
                  <a:srgbClr val="0070C0"/>
                </a:solidFill>
                <a:effectLst/>
                <a:latin typeface="Arial Rounded MT Bold" pitchFamily="34" charset="0"/>
                <a:ea typeface="Times New Roman" pitchFamily="18" charset="0"/>
                <a:cs typeface="Guttman-Aharoni" pitchFamily="2" charset="-79"/>
              </a:rPr>
              <a:t>האיגוד פועל בהטמעת מערכות בטיחות מתקדמות לרכב ועסק בהבאת נתונים וסקרים על מנת לאשש את יעלות המערכות למניעת סטייה מנתיב ושמירת רוח . בנושא זה אנו משתפים פעולה עם עמותת אור ירוק ופורום פעולה ועוד . </a:t>
            </a:r>
            <a:endParaRPr kumimoji="0" lang="he-IL" b="0"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rtl="0"/>
            <a:r>
              <a:rPr lang="he-IL" dirty="0" smtClean="0"/>
              <a:t>    </a:t>
            </a:r>
            <a:r>
              <a:rPr lang="he-IL" b="1" dirty="0" smtClean="0">
                <a:solidFill>
                  <a:srgbClr val="0070C0"/>
                </a:solidFill>
              </a:rPr>
              <a:t>תפקידו המרכזי של קצין הבטחות </a:t>
            </a:r>
            <a:endParaRPr lang="he-IL" b="1" dirty="0">
              <a:solidFill>
                <a:srgbClr val="0070C0"/>
              </a:solidFill>
            </a:endParaRPr>
          </a:p>
        </p:txBody>
      </p:sp>
      <p:sp>
        <p:nvSpPr>
          <p:cNvPr id="3" name="מציין מיקום תוכן 2"/>
          <p:cNvSpPr>
            <a:spLocks noGrp="1"/>
          </p:cNvSpPr>
          <p:nvPr>
            <p:ph idx="1"/>
          </p:nvPr>
        </p:nvSpPr>
        <p:spPr>
          <a:xfrm>
            <a:off x="1143000" y="1626919"/>
            <a:ext cx="9872871" cy="4773881"/>
          </a:xfrm>
        </p:spPr>
        <p:txBody>
          <a:bodyPr>
            <a:normAutofit/>
          </a:bodyPr>
          <a:lstStyle/>
          <a:p>
            <a:endParaRPr lang="he-IL" dirty="0" smtClean="0"/>
          </a:p>
          <a:p>
            <a:r>
              <a:rPr lang="he-IL" b="1" dirty="0" smtClean="0">
                <a:solidFill>
                  <a:srgbClr val="0070C0"/>
                </a:solidFill>
              </a:rPr>
              <a:t>על פי סקרים 96% מהסיבות לתאונות נגרמים עקב הגורם האנושי ורק -4% עקב הגורם הטכני,סקר זה בה עוד לפני הוספת מערכות בטיחות מתקדמות שנכנסו לאחרונה בכל רכב  .  עיקר התפקיד הוא </a:t>
            </a:r>
            <a:r>
              <a:rPr lang="he-IL" altLang="he-IL" b="1" dirty="0" smtClean="0">
                <a:solidFill>
                  <a:srgbClr val="0070C0"/>
                </a:solidFill>
              </a:rPr>
              <a:t>ניהול פיקוח והדרכה: בטיפול מונע לאיתור תקלות בכלי הרכב. טיפול מונע מול הגורם האנושי.טיפול מונע בתשתית בתחום המפעל. מניעת תאונות .</a:t>
            </a:r>
          </a:p>
          <a:p>
            <a:r>
              <a:rPr lang="he-IL" altLang="he-IL" b="1" dirty="0" smtClean="0">
                <a:solidFill>
                  <a:srgbClr val="0070C0"/>
                </a:solidFill>
              </a:rPr>
              <a:t>קצין הבטיחות מבקר ומקבל החלטות בכל הקשור:</a:t>
            </a:r>
          </a:p>
          <a:p>
            <a:r>
              <a:rPr lang="he-IL" altLang="he-IL" b="1" dirty="0" smtClean="0">
                <a:solidFill>
                  <a:srgbClr val="0070C0"/>
                </a:solidFill>
              </a:rPr>
              <a:t>לגורם האנושי .לגורם הטעני . לגורם התשתית.</a:t>
            </a:r>
          </a:p>
          <a:p>
            <a:r>
              <a:rPr lang="he-IL" altLang="he-IL" b="1" dirty="0" smtClean="0">
                <a:solidFill>
                  <a:srgbClr val="0070C0"/>
                </a:solidFill>
              </a:rPr>
              <a:t>גורם מקשר בין האיגוד : למשרד התחבורה ומשרדי הממשלה , רשויות, יבואנים,  מוסכים, ליסינג ועוד.</a:t>
            </a:r>
          </a:p>
          <a:p>
            <a:r>
              <a:rPr lang="he-IL" altLang="he-IL" b="1" dirty="0" smtClean="0">
                <a:solidFill>
                  <a:srgbClr val="0070C0"/>
                </a:solidFill>
              </a:rPr>
              <a:t>בארגון בו הבטיחות בתעבורה אינה חלק ממטרות הארגון, התמודדות קשה יותר וקיימים קונפליקטים.</a:t>
            </a:r>
          </a:p>
          <a:p>
            <a:endParaRPr lang="he-IL" altLang="he-IL" b="1" dirty="0" smtClean="0">
              <a:solidFill>
                <a:srgbClr val="0070C0"/>
              </a:solidFill>
            </a:endParaRPr>
          </a:p>
          <a:p>
            <a:endParaRPr lang="he-IL" altLang="he-IL" b="1" dirty="0" smtClean="0">
              <a:solidFill>
                <a:srgbClr val="0070C0"/>
              </a:solidFill>
            </a:endParaRPr>
          </a:p>
          <a:p>
            <a:endParaRPr lang="he-IL" altLang="he-IL" dirty="0" smtClean="0"/>
          </a:p>
          <a:p>
            <a:endParaRPr lang="he-IL" dirty="0"/>
          </a:p>
        </p:txBody>
      </p:sp>
      <p:pic>
        <p:nvPicPr>
          <p:cNvPr id="4" name="תמונה 3" descr="לוגו קציני בטיחות.jpg"/>
          <p:cNvPicPr>
            <a:picLocks noChangeAspect="1"/>
          </p:cNvPicPr>
          <p:nvPr/>
        </p:nvPicPr>
        <p:blipFill>
          <a:blip r:embed="rId2" cstate="print"/>
          <a:stretch>
            <a:fillRect/>
          </a:stretch>
        </p:blipFill>
        <p:spPr>
          <a:xfrm>
            <a:off x="364988" y="712460"/>
            <a:ext cx="1677567" cy="114009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339438" y="609600"/>
            <a:ext cx="8679081" cy="1159823"/>
          </a:xfrm>
        </p:spPr>
        <p:txBody>
          <a:bodyPr>
            <a:normAutofit fontScale="90000"/>
          </a:bodyPr>
          <a:lstStyle/>
          <a:p>
            <a:pPr algn="r" rtl="0"/>
            <a:r>
              <a:rPr lang="he-IL" sz="3200" b="1" dirty="0" smtClean="0">
                <a:solidFill>
                  <a:srgbClr val="0070C0"/>
                </a:solidFill>
              </a:rPr>
              <a:t>    שינוי בחלק י' המחודש בתקנות התעבורה </a:t>
            </a:r>
            <a:br>
              <a:rPr lang="he-IL" sz="3200" b="1" dirty="0" smtClean="0">
                <a:solidFill>
                  <a:srgbClr val="0070C0"/>
                </a:solidFill>
              </a:rPr>
            </a:br>
            <a:r>
              <a:rPr lang="he-IL" sz="3200" b="1" dirty="0" smtClean="0">
                <a:solidFill>
                  <a:srgbClr val="0070C0"/>
                </a:solidFill>
              </a:rPr>
              <a:t>       בתפקדי קצין הבטיחות סדרי בטיחות </a:t>
            </a:r>
            <a:br>
              <a:rPr lang="he-IL" sz="3200" b="1" dirty="0" smtClean="0">
                <a:solidFill>
                  <a:srgbClr val="0070C0"/>
                </a:solidFill>
              </a:rPr>
            </a:br>
            <a:r>
              <a:rPr lang="he-IL" sz="3200" b="1" dirty="0" smtClean="0">
                <a:solidFill>
                  <a:srgbClr val="0070C0"/>
                </a:solidFill>
              </a:rPr>
              <a:t>                  בהפעלת כלי רכב בחברות </a:t>
            </a:r>
            <a:endParaRPr lang="he-IL" sz="3200" b="1" dirty="0">
              <a:solidFill>
                <a:srgbClr val="0070C0"/>
              </a:solidFill>
            </a:endParaRPr>
          </a:p>
        </p:txBody>
      </p:sp>
      <p:pic>
        <p:nvPicPr>
          <p:cNvPr id="4" name="מציין מיקום תוכן 3" descr="לוגו קציני בטיחות.jpg"/>
          <p:cNvPicPr>
            <a:picLocks noGrp="1" noChangeAspect="1"/>
          </p:cNvPicPr>
          <p:nvPr>
            <p:ph idx="1"/>
          </p:nvPr>
        </p:nvPicPr>
        <p:blipFill>
          <a:blip r:embed="rId2" cstate="print"/>
          <a:stretch>
            <a:fillRect/>
          </a:stretch>
        </p:blipFill>
        <p:spPr>
          <a:xfrm>
            <a:off x="657077" y="641268"/>
            <a:ext cx="1694237" cy="1151906"/>
          </a:xfrm>
        </p:spPr>
      </p:pic>
      <p:sp>
        <p:nvSpPr>
          <p:cNvPr id="5" name="מלבן 4"/>
          <p:cNvSpPr/>
          <p:nvPr/>
        </p:nvSpPr>
        <p:spPr>
          <a:xfrm>
            <a:off x="3146961" y="1852551"/>
            <a:ext cx="7552707" cy="5195268"/>
          </a:xfrm>
          <a:prstGeom prst="rect">
            <a:avLst/>
          </a:prstGeom>
        </p:spPr>
        <p:txBody>
          <a:bodyPr wrap="square">
            <a:spAutoFit/>
          </a:bodyPr>
          <a:lstStyle/>
          <a:p>
            <a:pPr algn="r" rtl="1">
              <a:spcBef>
                <a:spcPct val="20000"/>
              </a:spcBef>
              <a:defRPr/>
            </a:pPr>
            <a:r>
              <a:rPr lang="he-IL" altLang="he-IL" b="1" dirty="0" smtClean="0">
                <a:solidFill>
                  <a:srgbClr val="FF0000"/>
                </a:solidFill>
                <a:effectLst>
                  <a:outerShdw blurRad="38100" dist="38100" dir="2700000" algn="tl">
                    <a:srgbClr val="C0C0C0"/>
                  </a:outerShdw>
                </a:effectLst>
                <a:latin typeface="Times New Roman" pitchFamily="18" charset="0"/>
              </a:rPr>
              <a:t>על פי סקר שנערך על ידי דר' עדנה ארליך הנמצא שהעסקת קצב"ת גרמה </a:t>
            </a:r>
          </a:p>
          <a:p>
            <a:pPr algn="r" rtl="1">
              <a:spcBef>
                <a:spcPct val="20000"/>
              </a:spcBef>
              <a:defRPr/>
            </a:pPr>
            <a:r>
              <a:rPr lang="he-IL" altLang="he-IL" b="1" dirty="0" smtClean="0">
                <a:solidFill>
                  <a:srgbClr val="FF0000"/>
                </a:solidFill>
                <a:effectLst>
                  <a:outerShdw blurRad="38100" dist="38100" dir="2700000" algn="tl">
                    <a:srgbClr val="C0C0C0"/>
                  </a:outerShdw>
                </a:effectLst>
                <a:latin typeface="Times New Roman" pitchFamily="18" charset="0"/>
              </a:rPr>
              <a:t>להפחתת בעלויות תפעול</a:t>
            </a:r>
            <a:r>
              <a:rPr lang="he-IL" altLang="he-IL" b="1" dirty="0" smtClean="0">
                <a:solidFill>
                  <a:srgbClr val="FF0000"/>
                </a:solidFill>
                <a:effectLst>
                  <a:outerShdw blurRad="38100" dist="38100" dir="2700000" algn="tl">
                    <a:srgbClr val="C0C0C0"/>
                  </a:outerShdw>
                </a:effectLst>
                <a:latin typeface="Times New Roman" pitchFamily="18" charset="0"/>
                <a:cs typeface="Times New Roman" pitchFamily="18" charset="0"/>
              </a:rPr>
              <a:t> ה</a:t>
            </a:r>
            <a:r>
              <a:rPr lang="he-IL" altLang="he-IL" b="1" dirty="0" smtClean="0">
                <a:solidFill>
                  <a:srgbClr val="FF0000"/>
                </a:solidFill>
                <a:effectLst>
                  <a:outerShdw blurRad="38100" dist="38100" dir="2700000" algn="tl">
                    <a:srgbClr val="C0C0C0"/>
                  </a:outerShdw>
                </a:effectLst>
                <a:latin typeface="Times New Roman" pitchFamily="18" charset="0"/>
              </a:rPr>
              <a:t>בטיחות בארגון בצורה מובהקת ומשמעותית</a:t>
            </a:r>
          </a:p>
          <a:p>
            <a:pPr algn="r" rtl="1">
              <a:spcBef>
                <a:spcPct val="20000"/>
              </a:spcBef>
              <a:defRPr/>
            </a:pPr>
            <a:r>
              <a:rPr lang="he-IL" altLang="he-IL" sz="2000" b="1" dirty="0" smtClean="0">
                <a:solidFill>
                  <a:srgbClr val="FF0000"/>
                </a:solidFill>
                <a:effectLst>
                  <a:outerShdw blurRad="38100" dist="38100" dir="2700000" algn="tl">
                    <a:srgbClr val="C0C0C0"/>
                  </a:outerShdw>
                </a:effectLst>
                <a:latin typeface="Times New Roman" pitchFamily="18" charset="0"/>
              </a:rPr>
              <a:t>בשיעור של 25%.</a:t>
            </a:r>
          </a:p>
          <a:p>
            <a:pPr algn="r" rtl="1">
              <a:spcBef>
                <a:spcPct val="20000"/>
              </a:spcBef>
              <a:defRPr/>
            </a:pPr>
            <a:r>
              <a:rPr lang="he-IL" altLang="he-IL" sz="2000" b="1" dirty="0" smtClean="0">
                <a:solidFill>
                  <a:srgbClr val="FF0000"/>
                </a:solidFill>
                <a:effectLst>
                  <a:outerShdw blurRad="38100" dist="38100" dir="2700000" algn="tl">
                    <a:srgbClr val="C0C0C0"/>
                  </a:outerShdw>
                </a:effectLst>
                <a:latin typeface="Times New Roman" pitchFamily="18" charset="0"/>
              </a:rPr>
              <a:t>להבנתי אני מאמין שאין חברת ליסינג שמוכנה להציב יותר מ- 50 מכוניות ויותר ללא פיקוח צמוד של בעל מקצוע כקצין בטיחות. </a:t>
            </a:r>
          </a:p>
          <a:p>
            <a:pPr algn="r" rtl="1">
              <a:spcBef>
                <a:spcPct val="20000"/>
              </a:spcBef>
              <a:defRPr/>
            </a:pPr>
            <a:r>
              <a:rPr lang="he-IL" altLang="he-IL" sz="2000" b="1" dirty="0" smtClean="0">
                <a:solidFill>
                  <a:srgbClr val="FF0000"/>
                </a:solidFill>
                <a:effectLst>
                  <a:outerShdw blurRad="38100" dist="38100" dir="2700000" algn="tl">
                    <a:srgbClr val="C0C0C0"/>
                  </a:outerShdw>
                </a:effectLst>
                <a:latin typeface="Times New Roman" pitchFamily="18" charset="0"/>
              </a:rPr>
              <a:t>היות והיא מפקידה את רכושה .  </a:t>
            </a:r>
          </a:p>
          <a:p>
            <a:pPr algn="r" rtl="1">
              <a:spcBef>
                <a:spcPct val="20000"/>
              </a:spcBef>
              <a:defRPr/>
            </a:pPr>
            <a:endParaRPr lang="he-IL" altLang="he-IL" sz="2000" b="1" dirty="0" smtClean="0">
              <a:solidFill>
                <a:srgbClr val="FF0000"/>
              </a:solidFill>
              <a:effectLst>
                <a:outerShdw blurRad="38100" dist="38100" dir="2700000" algn="tl">
                  <a:srgbClr val="C0C0C0"/>
                </a:outerShdw>
              </a:effectLst>
              <a:latin typeface="Times New Roman" pitchFamily="18" charset="0"/>
            </a:endParaRPr>
          </a:p>
          <a:p>
            <a:pPr algn="r" rtl="1"/>
            <a:r>
              <a:rPr lang="he-IL" altLang="he-IL" sz="2000" b="1" dirty="0" smtClean="0">
                <a:solidFill>
                  <a:srgbClr val="FF0000"/>
                </a:solidFill>
                <a:effectLst>
                  <a:outerShdw blurRad="38100" dist="38100" dir="2700000" algn="tl">
                    <a:srgbClr val="C0C0C0"/>
                  </a:outerShdw>
                </a:effectLst>
                <a:latin typeface="Times New Roman" pitchFamily="18" charset="0"/>
              </a:rPr>
              <a:t>אבקש לציין שלוש עובדות על התיקון החדש.  </a:t>
            </a:r>
          </a:p>
          <a:p>
            <a:pPr marL="457200" indent="-457200" algn="r" rtl="1">
              <a:buFont typeface="+mj-lt"/>
              <a:buAutoNum type="arabicPeriod"/>
            </a:pPr>
            <a:r>
              <a:rPr lang="he-IL" altLang="he-IL" sz="2000" b="1" dirty="0" smtClean="0">
                <a:solidFill>
                  <a:srgbClr val="FF0000"/>
                </a:solidFill>
                <a:effectLst>
                  <a:outerShdw blurRad="38100" dist="38100" dir="2700000" algn="tl">
                    <a:srgbClr val="C0C0C0"/>
                  </a:outerShdw>
                </a:effectLst>
                <a:latin typeface="Times New Roman" pitchFamily="18" charset="0"/>
              </a:rPr>
              <a:t>מי חייב קצין/י בטיחות וכמה לפי מספר כלי הרכב;</a:t>
            </a:r>
          </a:p>
          <a:p>
            <a:pPr marL="457200" indent="-457200" algn="r" rtl="1">
              <a:buFont typeface="+mj-lt"/>
              <a:buAutoNum type="arabicPeriod"/>
            </a:pPr>
            <a:r>
              <a:rPr lang="he-IL" altLang="he-IL" sz="2000" b="1" dirty="0" smtClean="0">
                <a:solidFill>
                  <a:srgbClr val="FF0000"/>
                </a:solidFill>
                <a:effectLst>
                  <a:outerShdw blurRad="38100" dist="38100" dir="2700000" algn="tl">
                    <a:srgbClr val="C0C0C0"/>
                  </a:outerShdw>
                </a:effectLst>
                <a:latin typeface="Times New Roman" pitchFamily="18" charset="0"/>
              </a:rPr>
              <a:t>13 תפקידים נוספים חדשים על ה- 8 שהיו לקצין הבטיחות;</a:t>
            </a:r>
          </a:p>
          <a:p>
            <a:pPr marL="457200" indent="-457200" algn="r" rtl="1">
              <a:buFont typeface="+mj-lt"/>
              <a:buAutoNum type="arabicPeriod"/>
            </a:pPr>
            <a:r>
              <a:rPr lang="he-IL" altLang="he-IL" sz="2000" b="1" dirty="0" smtClean="0">
                <a:solidFill>
                  <a:srgbClr val="FF0000"/>
                </a:solidFill>
                <a:effectLst>
                  <a:outerShdw blurRad="38100" dist="38100" dir="2700000" algn="tl">
                    <a:srgbClr val="C0C0C0"/>
                  </a:outerShdw>
                </a:effectLst>
                <a:latin typeface="Times New Roman" pitchFamily="18" charset="0"/>
              </a:rPr>
              <a:t>חובות בעל המפעל /מנכ"ל החברה . </a:t>
            </a:r>
            <a:endParaRPr lang="he-IL" altLang="he-IL" sz="2000" b="1" dirty="0" smtClean="0">
              <a:solidFill>
                <a:srgbClr val="FF0000"/>
              </a:solidFill>
              <a:effectLst>
                <a:outerShdw blurRad="38100" dist="38100" dir="2700000" algn="tl">
                  <a:srgbClr val="C0C0C0"/>
                </a:outerShdw>
              </a:effectLst>
              <a:latin typeface="Times New Roman" pitchFamily="18" charset="0"/>
            </a:endParaRPr>
          </a:p>
          <a:p>
            <a:pPr algn="r" rtl="1">
              <a:spcBef>
                <a:spcPct val="20000"/>
              </a:spcBef>
              <a:defRPr/>
            </a:pPr>
            <a:endParaRPr lang="he-IL" altLang="he-IL" sz="2000" b="1" dirty="0" smtClean="0">
              <a:solidFill>
                <a:srgbClr val="FF0000"/>
              </a:solidFill>
              <a:effectLst>
                <a:outerShdw blurRad="38100" dist="38100" dir="2700000" algn="tl">
                  <a:srgbClr val="C0C0C0"/>
                </a:outerShdw>
              </a:effectLst>
              <a:latin typeface="Times New Roman" pitchFamily="18" charset="0"/>
            </a:endParaRPr>
          </a:p>
          <a:p>
            <a:pPr algn="r" rtl="1">
              <a:spcBef>
                <a:spcPct val="20000"/>
              </a:spcBef>
              <a:defRPr/>
            </a:pPr>
            <a:r>
              <a:rPr lang="he-IL" altLang="he-IL" sz="2000" b="1" dirty="0" smtClean="0">
                <a:solidFill>
                  <a:srgbClr val="FF0000"/>
                </a:solidFill>
                <a:effectLst>
                  <a:outerShdw blurRad="38100" dist="38100" dir="2700000" algn="tl">
                    <a:srgbClr val="C0C0C0"/>
                  </a:outerShdw>
                </a:effectLst>
                <a:latin typeface="Times New Roman" pitchFamily="18" charset="0"/>
              </a:rPr>
              <a:t>  ** חלק מהנתונים נלקחו מהמצגת של דני </a:t>
            </a:r>
            <a:r>
              <a:rPr lang="he-IL" altLang="he-IL" sz="2000" b="1" dirty="0" err="1" smtClean="0">
                <a:solidFill>
                  <a:srgbClr val="FF0000"/>
                </a:solidFill>
                <a:effectLst>
                  <a:outerShdw blurRad="38100" dist="38100" dir="2700000" algn="tl">
                    <a:srgbClr val="C0C0C0"/>
                  </a:outerShdw>
                </a:effectLst>
                <a:latin typeface="Times New Roman" pitchFamily="18" charset="0"/>
              </a:rPr>
              <a:t>שטורזמן</a:t>
            </a:r>
            <a:r>
              <a:rPr lang="he-IL" altLang="he-IL" sz="2000" b="1" dirty="0" smtClean="0">
                <a:solidFill>
                  <a:srgbClr val="FF0000"/>
                </a:solidFill>
                <a:effectLst>
                  <a:outerShdw blurRad="38100" dist="38100" dir="2700000" algn="tl">
                    <a:srgbClr val="C0C0C0"/>
                  </a:outerShdw>
                </a:effectLst>
                <a:latin typeface="Times New Roman" pitchFamily="18" charset="0"/>
              </a:rPr>
              <a:t> </a:t>
            </a:r>
            <a:r>
              <a:rPr lang="he-IL" altLang="he-IL" sz="2000" b="1" dirty="0" err="1" smtClean="0">
                <a:solidFill>
                  <a:srgbClr val="FF0000"/>
                </a:solidFill>
                <a:effectLst>
                  <a:outerShdw blurRad="38100" dist="38100" dir="2700000" algn="tl">
                    <a:srgbClr val="C0C0C0"/>
                  </a:outerShdw>
                </a:effectLst>
                <a:latin typeface="Times New Roman" pitchFamily="18" charset="0"/>
              </a:rPr>
              <a:t>מב</a:t>
            </a:r>
            <a:r>
              <a:rPr lang="he-IL" altLang="he-IL" sz="2000" b="1" dirty="0" smtClean="0">
                <a:solidFill>
                  <a:srgbClr val="FF0000"/>
                </a:solidFill>
                <a:effectLst>
                  <a:outerShdw blurRad="38100" dist="38100" dir="2700000" algn="tl">
                    <a:srgbClr val="C0C0C0"/>
                  </a:outerShdw>
                </a:effectLst>
                <a:latin typeface="Times New Roman" pitchFamily="18" charset="0"/>
              </a:rPr>
              <a:t>.ב.ד </a:t>
            </a:r>
            <a:endParaRPr lang="he-IL" altLang="he-IL" sz="2000" b="1" dirty="0" smtClean="0">
              <a:solidFill>
                <a:srgbClr val="FF0000"/>
              </a:solidFill>
              <a:effectLst>
                <a:outerShdw blurRad="38100" dist="38100" dir="2700000" algn="tl">
                  <a:srgbClr val="C0C0C0"/>
                </a:outerShdw>
              </a:effectLst>
              <a:latin typeface="Times New Roman" pitchFamily="18" charset="0"/>
            </a:endParaRPr>
          </a:p>
          <a:p>
            <a:pPr>
              <a:spcBef>
                <a:spcPct val="20000"/>
              </a:spcBef>
              <a:defRPr/>
            </a:pPr>
            <a:endParaRPr lang="he-IL" altLang="he-IL" sz="2000" b="1" dirty="0" smtClean="0">
              <a:solidFill>
                <a:srgbClr val="FF0000"/>
              </a:solidFill>
              <a:effectLst>
                <a:outerShdw blurRad="38100" dist="38100" dir="2700000" algn="tl">
                  <a:srgbClr val="C0C0C0"/>
                </a:outerShdw>
              </a:effectLst>
              <a:latin typeface="Times New Roman" pitchFamily="18" charset="0"/>
            </a:endParaRPr>
          </a:p>
          <a:p>
            <a:pPr>
              <a:spcBef>
                <a:spcPct val="20000"/>
              </a:spcBef>
              <a:defRPr/>
            </a:pPr>
            <a:r>
              <a:rPr lang="he-IL" altLang="he-IL" sz="2000" b="1" dirty="0" smtClean="0">
                <a:solidFill>
                  <a:srgbClr val="FF0000"/>
                </a:solidFill>
                <a:effectLst>
                  <a:outerShdw blurRad="38100" dist="38100" dir="2700000" algn="tl">
                    <a:srgbClr val="C0C0C0"/>
                  </a:outerShdw>
                </a:effectLst>
                <a:latin typeface="Times New Roman" pitchFamily="18" charset="0"/>
              </a:rPr>
              <a:t>                                         </a:t>
            </a:r>
            <a:endParaRPr lang="he-IL" altLang="he-IL" sz="2000" b="1" dirty="0" smtClean="0">
              <a:solidFill>
                <a:srgbClr val="FF0000"/>
              </a:solidFill>
              <a:latin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nvGraphicFramePr>
        <p:xfrm>
          <a:off x="593766" y="1080655"/>
          <a:ext cx="10925299" cy="3075707"/>
        </p:xfrm>
        <a:graphic>
          <a:graphicData uri="http://schemas.openxmlformats.org/drawingml/2006/table">
            <a:tbl>
              <a:tblPr rtl="1"/>
              <a:tblGrid>
                <a:gridCol w="599404"/>
                <a:gridCol w="4780736"/>
                <a:gridCol w="2657328"/>
                <a:gridCol w="2887831"/>
              </a:tblGrid>
              <a:tr h="878773">
                <a:tc>
                  <a:txBody>
                    <a:bodyPr/>
                    <a:lstStyle/>
                    <a:p>
                      <a:pPr algn="r" rtl="1">
                        <a:spcAft>
                          <a:spcPts val="0"/>
                        </a:spcAft>
                      </a:pPr>
                      <a:endParaRPr lang="en-US" sz="2400" b="1" dirty="0">
                        <a:solidFill>
                          <a:srgbClr val="FF0000"/>
                        </a:solidFill>
                        <a:latin typeface="Times New Roman"/>
                        <a:ea typeface="Times New Roman"/>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he-IL" sz="2400" b="1" dirty="0" smtClean="0">
                          <a:solidFill>
                            <a:srgbClr val="FF0000"/>
                          </a:solidFill>
                          <a:latin typeface="Times New Roman"/>
                          <a:ea typeface="Times New Roman"/>
                          <a:cs typeface="+mn-cs"/>
                        </a:rPr>
                        <a:t>סוג הרכב</a:t>
                      </a:r>
                      <a:endParaRPr lang="en-US" sz="2400" b="1" dirty="0">
                        <a:solidFill>
                          <a:srgbClr val="FF0000"/>
                        </a:solidFill>
                        <a:latin typeface="Times New Roman"/>
                        <a:ea typeface="Times New Roman"/>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כמות </a:t>
                      </a:r>
                      <a:r>
                        <a:rPr lang="he-IL" sz="2400" b="1" dirty="0">
                          <a:solidFill>
                            <a:srgbClr val="FF0000"/>
                          </a:solidFill>
                          <a:latin typeface="Times New Roman"/>
                          <a:ea typeface="Times New Roman"/>
                          <a:cs typeface="+mn-cs"/>
                        </a:rPr>
                        <a:t>כלי </a:t>
                      </a:r>
                      <a:r>
                        <a:rPr lang="he-IL" sz="2400" b="1" dirty="0" smtClean="0">
                          <a:solidFill>
                            <a:srgbClr val="FF0000"/>
                          </a:solidFill>
                          <a:latin typeface="Times New Roman"/>
                          <a:ea typeface="Times New Roman"/>
                          <a:cs typeface="+mn-cs"/>
                        </a:rPr>
                        <a:t>הרכב</a:t>
                      </a:r>
                      <a:endParaRPr lang="en-US" sz="2400" b="1" dirty="0">
                        <a:solidFill>
                          <a:srgbClr val="FF0000"/>
                        </a:solidFill>
                        <a:latin typeface="Times New Roman"/>
                        <a:ea typeface="Times New Roman"/>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ימי עבודה* בשבוע**</a:t>
                      </a:r>
                      <a:endParaRPr lang="en-US" sz="2400" b="1" dirty="0">
                        <a:solidFill>
                          <a:srgbClr val="FF0000"/>
                        </a:solidFill>
                        <a:latin typeface="Times New Roman"/>
                        <a:ea typeface="Times New Roman"/>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6934">
                <a:tc>
                  <a:txBody>
                    <a:bodyPr/>
                    <a:lstStyle/>
                    <a:p>
                      <a:pPr algn="r" rtl="1">
                        <a:spcAft>
                          <a:spcPts val="0"/>
                        </a:spcAft>
                      </a:pPr>
                      <a:r>
                        <a:rPr lang="he-IL" sz="2400" b="1" dirty="0">
                          <a:solidFill>
                            <a:srgbClr val="FF0000"/>
                          </a:solidFill>
                          <a:latin typeface="Times New Roman"/>
                          <a:ea typeface="Times New Roman"/>
                          <a:cs typeface="+mn-cs"/>
                        </a:rPr>
                        <a:t>1.</a:t>
                      </a:r>
                      <a:endParaRPr lang="en-US" sz="2400" b="1" dirty="0">
                        <a:solidFill>
                          <a:srgbClr val="FF0000"/>
                        </a:solidFill>
                        <a:latin typeface="Times New Roman"/>
                        <a:ea typeface="Times New Roman"/>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כלי רכב מסוג 1</a:t>
                      </a:r>
                      <a:r>
                        <a:rPr lang="en-US" sz="2400" b="1" dirty="0">
                          <a:solidFill>
                            <a:srgbClr val="FF0000"/>
                          </a:solidFill>
                          <a:latin typeface="Times New Roman"/>
                          <a:ea typeface="Times New Roman"/>
                          <a:cs typeface="+mn-cs"/>
                        </a:rPr>
                        <a:t>M</a:t>
                      </a:r>
                      <a:r>
                        <a:rPr lang="he-IL" sz="2400" b="1" dirty="0">
                          <a:solidFill>
                            <a:srgbClr val="FF0000"/>
                          </a:solidFill>
                          <a:latin typeface="Times New Roman"/>
                          <a:ea typeface="Times New Roman"/>
                          <a:cs typeface="+mn-cs"/>
                        </a:rPr>
                        <a:t> </a:t>
                      </a:r>
                      <a:r>
                        <a:rPr lang="he-IL" sz="2400" b="1" dirty="0" smtClean="0">
                          <a:solidFill>
                            <a:srgbClr val="FF0000"/>
                          </a:solidFill>
                          <a:latin typeface="Times New Roman"/>
                          <a:ea typeface="Times New Roman"/>
                          <a:cs typeface="+mn-cs"/>
                        </a:rPr>
                        <a:t>כמרכב </a:t>
                      </a:r>
                      <a:r>
                        <a:rPr lang="he-IL" sz="2400" b="1" dirty="0">
                          <a:solidFill>
                            <a:srgbClr val="FF0000"/>
                          </a:solidFill>
                          <a:latin typeface="Times New Roman"/>
                          <a:ea typeface="Times New Roman"/>
                          <a:cs typeface="+mn-cs"/>
                        </a:rPr>
                        <a:t>אחוד, רכב </a:t>
                      </a:r>
                      <a:r>
                        <a:rPr lang="he-IL" sz="2400" b="1" dirty="0" smtClean="0">
                          <a:solidFill>
                            <a:srgbClr val="FF0000"/>
                          </a:solidFill>
                          <a:latin typeface="Times New Roman"/>
                          <a:ea typeface="Times New Roman"/>
                          <a:cs typeface="+mn-cs"/>
                        </a:rPr>
                        <a:t>מסוג </a:t>
                      </a:r>
                      <a:r>
                        <a:rPr lang="en-US" sz="2400" b="1" dirty="0">
                          <a:solidFill>
                            <a:srgbClr val="FF0000"/>
                          </a:solidFill>
                          <a:latin typeface="Times New Roman"/>
                          <a:ea typeface="Times New Roman"/>
                          <a:cs typeface="+mn-cs"/>
                        </a:rPr>
                        <a:t>OT</a:t>
                      </a:r>
                      <a:r>
                        <a:rPr lang="he-IL" sz="2400" b="1" dirty="0" smtClean="0">
                          <a:solidFill>
                            <a:srgbClr val="FF0000"/>
                          </a:solidFill>
                          <a:latin typeface="Times New Roman"/>
                          <a:ea typeface="Times New Roman"/>
                          <a:cs typeface="+mn-cs"/>
                        </a:rPr>
                        <a:t>, </a:t>
                      </a:r>
                      <a:r>
                        <a:rPr lang="en-US" sz="2400" b="1" dirty="0" smtClean="0">
                          <a:solidFill>
                            <a:srgbClr val="FF0000"/>
                          </a:solidFill>
                          <a:latin typeface="Times New Roman"/>
                          <a:ea typeface="Times New Roman"/>
                          <a:cs typeface="+mn-cs"/>
                        </a:rPr>
                        <a:t>O2</a:t>
                      </a:r>
                      <a:r>
                        <a:rPr lang="he-IL" sz="2400" b="1" dirty="0">
                          <a:solidFill>
                            <a:srgbClr val="FF0000"/>
                          </a:solidFill>
                          <a:latin typeface="Times New Roman"/>
                          <a:ea typeface="Times New Roman"/>
                          <a:cs typeface="+mn-cs"/>
                        </a:rPr>
                        <a:t>, 1</a:t>
                      </a:r>
                      <a:r>
                        <a:rPr lang="en-US" sz="2400" b="1" dirty="0">
                          <a:solidFill>
                            <a:srgbClr val="FF0000"/>
                          </a:solidFill>
                          <a:latin typeface="Times New Roman"/>
                          <a:ea typeface="Times New Roman"/>
                          <a:cs typeface="+mn-cs"/>
                        </a:rPr>
                        <a:t>O</a:t>
                      </a:r>
                      <a:r>
                        <a:rPr lang="he-IL" sz="2400" b="1" dirty="0">
                          <a:solidFill>
                            <a:srgbClr val="FF0000"/>
                          </a:solidFill>
                          <a:latin typeface="Times New Roman"/>
                          <a:ea typeface="Times New Roman"/>
                          <a:cs typeface="+mn-cs"/>
                        </a:rPr>
                        <a:t>, 1</a:t>
                      </a:r>
                      <a:r>
                        <a:rPr lang="en-US" sz="2400" b="1" dirty="0" smtClean="0">
                          <a:solidFill>
                            <a:srgbClr val="FF0000"/>
                          </a:solidFill>
                          <a:latin typeface="Times New Roman"/>
                          <a:ea typeface="Times New Roman"/>
                          <a:cs typeface="+mn-cs"/>
                        </a:rPr>
                        <a:t>N</a:t>
                      </a:r>
                      <a:r>
                        <a:rPr lang="he-IL" sz="2400" b="1" dirty="0" smtClean="0">
                          <a:solidFill>
                            <a:srgbClr val="FF0000"/>
                          </a:solidFill>
                          <a:latin typeface="Times New Roman"/>
                          <a:ea typeface="Times New Roman"/>
                          <a:cs typeface="+mn-cs"/>
                        </a:rPr>
                        <a:t>, </a:t>
                      </a:r>
                      <a:r>
                        <a:rPr lang="en-US" sz="2400" b="1" dirty="0" smtClean="0">
                          <a:solidFill>
                            <a:srgbClr val="FF0000"/>
                          </a:solidFill>
                          <a:latin typeface="Times New Roman"/>
                          <a:ea typeface="Times New Roman"/>
                          <a:cs typeface="+mn-cs"/>
                        </a:rPr>
                        <a:t>L</a:t>
                      </a:r>
                      <a:r>
                        <a:rPr lang="he-IL" sz="2400" b="1" dirty="0" smtClean="0">
                          <a:solidFill>
                            <a:srgbClr val="FF0000"/>
                          </a:solidFill>
                          <a:latin typeface="Times New Roman"/>
                          <a:ea typeface="Times New Roman"/>
                          <a:cs typeface="+mn-cs"/>
                        </a:rPr>
                        <a:t>, </a:t>
                      </a:r>
                      <a:r>
                        <a:rPr lang="en-US" sz="2400" b="1" dirty="0" smtClean="0">
                          <a:solidFill>
                            <a:srgbClr val="FF0000"/>
                          </a:solidFill>
                          <a:latin typeface="Times New Roman"/>
                          <a:ea typeface="Times New Roman"/>
                          <a:cs typeface="+mn-cs"/>
                        </a:rPr>
                        <a:t>T</a:t>
                      </a:r>
                      <a:r>
                        <a:rPr lang="he-IL" sz="2400" b="1" dirty="0" smtClean="0">
                          <a:solidFill>
                            <a:srgbClr val="FF0000"/>
                          </a:solidFill>
                          <a:latin typeface="Times New Roman"/>
                          <a:ea typeface="Times New Roman"/>
                          <a:cs typeface="+mn-cs"/>
                        </a:rPr>
                        <a:t>, לרבות </a:t>
                      </a:r>
                      <a:r>
                        <a:rPr lang="he-IL" sz="2400" b="1" dirty="0">
                          <a:solidFill>
                            <a:srgbClr val="FF0000"/>
                          </a:solidFill>
                          <a:latin typeface="Times New Roman"/>
                          <a:ea typeface="Times New Roman"/>
                          <a:cs typeface="+mn-cs"/>
                        </a:rPr>
                        <a:t>רכב החכר ורכב </a:t>
                      </a:r>
                      <a:r>
                        <a:rPr lang="he-IL" sz="2400" b="1" dirty="0" smtClean="0">
                          <a:solidFill>
                            <a:srgbClr val="FF0000"/>
                          </a:solidFill>
                          <a:latin typeface="Times New Roman"/>
                          <a:ea typeface="Times New Roman"/>
                          <a:cs typeface="+mn-cs"/>
                        </a:rPr>
                        <a:t>השכרה</a:t>
                      </a:r>
                      <a:r>
                        <a:rPr lang="he-IL" sz="2000" b="1" baseline="0" dirty="0" smtClean="0">
                          <a:solidFill>
                            <a:srgbClr val="FF0000"/>
                          </a:solidFill>
                          <a:latin typeface="Times New Roman"/>
                          <a:ea typeface="Times New Roman"/>
                          <a:cs typeface="+mn-cs"/>
                        </a:rPr>
                        <a:t>.</a:t>
                      </a:r>
                    </a:p>
                    <a:p>
                      <a:pPr algn="ctr" rtl="1">
                        <a:spcAft>
                          <a:spcPts val="0"/>
                        </a:spcAft>
                      </a:pPr>
                      <a:r>
                        <a:rPr lang="he-IL" sz="2400" b="1" dirty="0" smtClean="0">
                          <a:solidFill>
                            <a:schemeClr val="tx1"/>
                          </a:solidFill>
                          <a:latin typeface="Times New Roman"/>
                          <a:ea typeface="Times New Roman"/>
                          <a:cs typeface="+mn-cs"/>
                        </a:rPr>
                        <a:t>*</a:t>
                      </a:r>
                      <a:endParaRPr lang="en-US" sz="2400" b="1" dirty="0">
                        <a:solidFill>
                          <a:srgbClr val="FF0000"/>
                        </a:solidFill>
                        <a:latin typeface="Times New Roman"/>
                        <a:ea typeface="Times New Roman"/>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עד </a:t>
                      </a:r>
                      <a:r>
                        <a:rPr lang="he-IL" sz="2400" b="1" dirty="0">
                          <a:solidFill>
                            <a:srgbClr val="FF0000"/>
                          </a:solidFill>
                          <a:latin typeface="Times New Roman"/>
                          <a:ea typeface="Times New Roman"/>
                          <a:cs typeface="+mn-cs"/>
                        </a:rPr>
                        <a:t>44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45 עד 70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71 עד 80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81 עד 100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101 עד 250</a:t>
                      </a:r>
                      <a:endParaRPr lang="en-US" sz="2400" b="1" dirty="0">
                        <a:solidFill>
                          <a:srgbClr val="FF0000"/>
                        </a:solidFill>
                        <a:latin typeface="Times New Roman"/>
                        <a:ea typeface="Times New Roman"/>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1</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3</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משרה מלאה</a:t>
                      </a:r>
                      <a:endParaRPr lang="en-US" sz="2400" b="1" dirty="0">
                        <a:solidFill>
                          <a:srgbClr val="FF0000"/>
                        </a:solidFill>
                        <a:latin typeface="Times New Roman"/>
                        <a:ea typeface="Times New Roman"/>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87301" y="463138"/>
            <a:ext cx="11952651" cy="507831"/>
          </a:xfrm>
          <a:prstGeom prst="rect">
            <a:avLst/>
          </a:prstGeom>
          <a:noFill/>
        </p:spPr>
        <p:txBody>
          <a:bodyPr wrap="square" rtlCol="1">
            <a:spAutoFit/>
          </a:bodyPr>
          <a:lstStyle/>
          <a:p>
            <a:pPr algn="ctr"/>
            <a:r>
              <a:rPr lang="he-IL" sz="2700" b="1" dirty="0" smtClean="0">
                <a:solidFill>
                  <a:srgbClr val="0070C0"/>
                </a:solidFill>
              </a:rPr>
              <a:t>תוספת חמש עשרה: קציני בטיחות נדרשים לפי כמות כלי הרכב</a:t>
            </a:r>
            <a:endParaRPr lang="he-IL" sz="2700" b="1" dirty="0">
              <a:solidFill>
                <a:srgbClr val="0070C0"/>
              </a:solidFill>
            </a:endParaRPr>
          </a:p>
        </p:txBody>
      </p:sp>
      <p:sp>
        <p:nvSpPr>
          <p:cNvPr id="4" name="TextBox 3"/>
          <p:cNvSpPr txBox="1"/>
          <p:nvPr/>
        </p:nvSpPr>
        <p:spPr>
          <a:xfrm>
            <a:off x="1140031" y="4614228"/>
            <a:ext cx="9999024" cy="1384995"/>
          </a:xfrm>
          <a:prstGeom prst="rect">
            <a:avLst/>
          </a:prstGeom>
          <a:noFill/>
        </p:spPr>
        <p:txBody>
          <a:bodyPr wrap="square" rtlCol="1">
            <a:spAutoFit/>
          </a:bodyPr>
          <a:lstStyle/>
          <a:p>
            <a:pPr algn="r" rtl="1"/>
            <a:r>
              <a:rPr lang="he-IL" sz="2400" b="1" dirty="0" smtClean="0">
                <a:solidFill>
                  <a:srgbClr val="FF0000"/>
                </a:solidFill>
              </a:rPr>
              <a:t>* יום עבודה = 8 שעות לפחות, שלא יחלו אחרי 14:00 אם קדמו להן שעות </a:t>
            </a:r>
          </a:p>
          <a:p>
            <a:pPr algn="r" rtl="1"/>
            <a:r>
              <a:rPr lang="he-IL" sz="2400" b="1" dirty="0" smtClean="0">
                <a:solidFill>
                  <a:srgbClr val="FF0000"/>
                </a:solidFill>
              </a:rPr>
              <a:t>  עבודה נוספות באותו יום</a:t>
            </a:r>
          </a:p>
          <a:p>
            <a:pPr algn="r" rtl="1"/>
            <a:endParaRPr lang="he-IL" sz="1200" b="1" dirty="0" smtClean="0">
              <a:solidFill>
                <a:srgbClr val="FF0000"/>
              </a:solidFill>
            </a:endParaRPr>
          </a:p>
          <a:p>
            <a:pPr algn="r" rtl="1"/>
            <a:r>
              <a:rPr lang="he-IL" sz="2400" b="1" dirty="0" smtClean="0">
                <a:solidFill>
                  <a:srgbClr val="FF0000"/>
                </a:solidFill>
              </a:rPr>
              <a:t>**</a:t>
            </a:r>
            <a:r>
              <a:rPr lang="en-US" sz="2400" b="1" dirty="0" smtClean="0">
                <a:solidFill>
                  <a:srgbClr val="FF0000"/>
                </a:solidFill>
              </a:rPr>
              <a:t> </a:t>
            </a:r>
            <a:r>
              <a:rPr lang="he-IL" sz="2400" b="1" dirty="0" smtClean="0">
                <a:solidFill>
                  <a:srgbClr val="FF0000"/>
                </a:solidFill>
              </a:rPr>
              <a:t>משרה מלאה (שבוע) = 5 או 6 ימי עבודה כמקובל במפעל</a:t>
            </a:r>
            <a:endParaRPr lang="he-IL" sz="2400" b="1" dirty="0">
              <a:solidFill>
                <a:srgbClr val="FF0000"/>
              </a:solidFill>
            </a:endParaRPr>
          </a:p>
        </p:txBody>
      </p:sp>
      <p:sp>
        <p:nvSpPr>
          <p:cNvPr id="5" name="TextBox 4"/>
          <p:cNvSpPr txBox="1"/>
          <p:nvPr/>
        </p:nvSpPr>
        <p:spPr>
          <a:xfrm>
            <a:off x="2196936" y="3789041"/>
            <a:ext cx="9755716" cy="461665"/>
          </a:xfrm>
          <a:prstGeom prst="rect">
            <a:avLst/>
          </a:prstGeom>
          <a:noFill/>
        </p:spPr>
        <p:txBody>
          <a:bodyPr wrap="square" rtlCol="1">
            <a:spAutoFit/>
          </a:bodyPr>
          <a:lstStyle/>
          <a:p>
            <a:r>
              <a:rPr lang="he-IL" sz="2400" b="1" dirty="0" smtClean="0"/>
              <a:t>* אלה שעל פי תקנה 579 חייבים בקצין בטיחות החל מ-40 כלי רכב.</a:t>
            </a:r>
            <a:endParaRPr lang="he-IL"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4"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from="(-#ppt_w/2)" to="(#ppt_x)" calcmode="lin" valueType="num">
                                      <p:cBhvr>
                                        <p:cTn id="18" dur="3000" fill="hold">
                                          <p:stCondLst>
                                            <p:cond delay="0"/>
                                          </p:stCondLst>
                                        </p:cTn>
                                        <p:tgtEl>
                                          <p:spTgt spid="4"/>
                                        </p:tgtEl>
                                        <p:attrNameLst>
                                          <p:attrName>ppt_x</p:attrName>
                                        </p:attrNameLst>
                                      </p:cBhvr>
                                    </p:anim>
                                    <p:anim from="0" to="-1.0" calcmode="lin" valueType="num">
                                      <p:cBhvr>
                                        <p:cTn id="19" dur="1000" decel="50000" autoRev="1" fill="hold">
                                          <p:stCondLst>
                                            <p:cond delay="3000"/>
                                          </p:stCondLst>
                                        </p:cTn>
                                        <p:tgtEl>
                                          <p:spTgt spid="4"/>
                                        </p:tgtEl>
                                        <p:attrNameLst>
                                          <p:attrName>xshear</p:attrName>
                                        </p:attrNameLst>
                                      </p:cBhvr>
                                    </p:anim>
                                    <p:animScale>
                                      <p:cBhvr>
                                        <p:cTn id="20" dur="1000" decel="100000" autoRev="1" fill="hold">
                                          <p:stCondLst>
                                            <p:cond delay="3000"/>
                                          </p:stCondLst>
                                        </p:cTn>
                                        <p:tgtEl>
                                          <p:spTgt spid="4"/>
                                        </p:tgtEl>
                                      </p:cBhvr>
                                      <p:from x="100000" y="100000"/>
                                      <p:to x="80000" y="100000"/>
                                    </p:animScale>
                                    <p:anim by="(#ppt_h/3+#ppt_w*0.1)" calcmode="lin" valueType="num">
                                      <p:cBhvr additive="sum">
                                        <p:cTn id="21" dur="1000" decel="100000" autoRev="1" fill="hold">
                                          <p:stCondLst>
                                            <p:cond delay="30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43000" y="391886"/>
            <a:ext cx="9875520" cy="1574074"/>
          </a:xfrm>
        </p:spPr>
        <p:txBody>
          <a:bodyPr>
            <a:normAutofit fontScale="90000"/>
          </a:bodyPr>
          <a:lstStyle/>
          <a:p>
            <a:pPr lvl="0" algn="r" rtl="0"/>
            <a:r>
              <a:rPr lang="he-IL" b="1" dirty="0" smtClean="0">
                <a:solidFill>
                  <a:srgbClr val="0070C0"/>
                </a:solidFill>
                <a:latin typeface="Arial" pitchFamily="34" charset="0"/>
                <a:ea typeface="Times New Roman" pitchFamily="18" charset="0"/>
                <a:cs typeface="Arial" pitchFamily="34" charset="0"/>
              </a:rPr>
              <a:t>תקנה 585: תפקידי קצין בטיחות (8 תפקידים ותיקים + 13 חדשים)</a:t>
            </a:r>
            <a:r>
              <a:rPr lang="en-US" b="1" dirty="0" smtClean="0">
                <a:solidFill>
                  <a:srgbClr val="0070C0"/>
                </a:solidFill>
                <a:latin typeface="Arial" pitchFamily="34" charset="0"/>
                <a:cs typeface="Arial" pitchFamily="34" charset="0"/>
              </a:rPr>
              <a:t/>
            </a:r>
            <a:br>
              <a:rPr lang="en-US" b="1" dirty="0" smtClean="0">
                <a:solidFill>
                  <a:srgbClr val="0070C0"/>
                </a:solidFill>
                <a:latin typeface="Arial" pitchFamily="34" charset="0"/>
                <a:cs typeface="Arial" pitchFamily="34" charset="0"/>
              </a:rPr>
            </a:br>
            <a:endParaRPr lang="he-IL" dirty="0">
              <a:solidFill>
                <a:srgbClr val="0070C0"/>
              </a:solidFill>
            </a:endParaRPr>
          </a:p>
        </p:txBody>
      </p:sp>
      <p:sp>
        <p:nvSpPr>
          <p:cNvPr id="3" name="מציין מיקום תוכן 2"/>
          <p:cNvSpPr>
            <a:spLocks noGrp="1"/>
          </p:cNvSpPr>
          <p:nvPr>
            <p:ph idx="1"/>
          </p:nvPr>
        </p:nvSpPr>
        <p:spPr>
          <a:xfrm>
            <a:off x="1214252" y="2057400"/>
            <a:ext cx="9872871" cy="4038600"/>
          </a:xfrm>
        </p:spPr>
        <p:txBody>
          <a:bodyPr>
            <a:normAutofit lnSpcReduction="10000"/>
          </a:bodyPr>
          <a:lstStyle/>
          <a:p>
            <a:pPr marL="0" lvl="0" indent="0" eaLnBrk="0" fontAlgn="base" hangingPunct="0">
              <a:lnSpc>
                <a:spcPct val="100000"/>
              </a:lnSpc>
              <a:spcBef>
                <a:spcPct val="0"/>
              </a:spcBef>
              <a:spcAft>
                <a:spcPct val="0"/>
              </a:spcAft>
              <a:buClrTx/>
              <a:buSzTx/>
              <a:buNone/>
            </a:pPr>
            <a:r>
              <a:rPr lang="he-IL" sz="2000" b="1" dirty="0" smtClean="0">
                <a:solidFill>
                  <a:srgbClr val="FF0000"/>
                </a:solidFill>
                <a:latin typeface="Arial" pitchFamily="34" charset="0"/>
                <a:ea typeface="Times New Roman" pitchFamily="18" charset="0"/>
                <a:cs typeface="Arial" pitchFamily="34" charset="0"/>
              </a:rPr>
              <a:t>(1) לפקח על כך שהנהגים המועסקים על ידי המפעל או הנוהגים ברכבו ימלאו אחר הוראות פקודת התעבורה והתקנות על פיה;</a:t>
            </a:r>
            <a:endParaRPr lang="en-US" sz="2000" b="1" dirty="0" smtClean="0">
              <a:solidFill>
                <a:srgbClr val="FF0000"/>
              </a:solidFill>
              <a:latin typeface="Arial" pitchFamily="34" charset="0"/>
              <a:cs typeface="Arial" pitchFamily="34" charset="0"/>
            </a:endParaRPr>
          </a:p>
          <a:p>
            <a:pPr marL="0" lvl="0" indent="0" eaLnBrk="0" fontAlgn="base" hangingPunct="0">
              <a:lnSpc>
                <a:spcPct val="100000"/>
              </a:lnSpc>
              <a:spcBef>
                <a:spcPct val="0"/>
              </a:spcBef>
              <a:spcAft>
                <a:spcPct val="0"/>
              </a:spcAft>
              <a:buClrTx/>
              <a:buSzTx/>
              <a:buNone/>
            </a:pPr>
            <a:r>
              <a:rPr lang="he-IL" sz="2000" b="1" dirty="0" smtClean="0">
                <a:solidFill>
                  <a:srgbClr val="FF0000"/>
                </a:solidFill>
                <a:latin typeface="Arial" pitchFamily="34" charset="0"/>
                <a:ea typeface="Times New Roman" pitchFamily="18" charset="0"/>
                <a:cs typeface="Arial" pitchFamily="34" charset="0"/>
              </a:rPr>
              <a:t>(2) לפקח על כך שהרכב של המפעל או המופעל על ידו יהיה בכל עת במצב תקין ושיתמלאו בו הוראות דיני התעבורה;</a:t>
            </a:r>
            <a:endParaRPr lang="en-US" sz="2000" b="1" dirty="0" smtClean="0">
              <a:solidFill>
                <a:srgbClr val="FF0000"/>
              </a:solidFill>
              <a:latin typeface="Arial" pitchFamily="34" charset="0"/>
              <a:cs typeface="Arial" pitchFamily="34" charset="0"/>
            </a:endParaRPr>
          </a:p>
          <a:p>
            <a:pPr marL="0" lvl="0" indent="0" eaLnBrk="0" fontAlgn="base" hangingPunct="0">
              <a:lnSpc>
                <a:spcPct val="100000"/>
              </a:lnSpc>
              <a:spcBef>
                <a:spcPct val="0"/>
              </a:spcBef>
              <a:spcAft>
                <a:spcPct val="0"/>
              </a:spcAft>
              <a:buClrTx/>
              <a:buSzTx/>
              <a:buNone/>
            </a:pPr>
            <a:r>
              <a:rPr lang="he-IL" sz="2000" b="1" dirty="0" smtClean="0">
                <a:solidFill>
                  <a:srgbClr val="FF0000"/>
                </a:solidFill>
                <a:latin typeface="Arial" pitchFamily="34" charset="0"/>
                <a:ea typeface="Times New Roman" pitchFamily="18" charset="0"/>
                <a:cs typeface="Arial" pitchFamily="34" charset="0"/>
              </a:rPr>
              <a:t>(3) לפקח על הוראות כל דין הנוגע לבטיחותם של עוברי דרך ותקינותו של רכב בתחום המפעל;</a:t>
            </a:r>
            <a:endParaRPr lang="en-US" sz="2000" b="1" dirty="0" smtClean="0">
              <a:solidFill>
                <a:srgbClr val="FF0000"/>
              </a:solidFill>
              <a:latin typeface="Arial" pitchFamily="34" charset="0"/>
              <a:cs typeface="Arial" pitchFamily="34" charset="0"/>
            </a:endParaRPr>
          </a:p>
          <a:p>
            <a:pPr marL="0" lvl="0" indent="0" eaLnBrk="0" fontAlgn="base" hangingPunct="0">
              <a:lnSpc>
                <a:spcPct val="100000"/>
              </a:lnSpc>
              <a:spcBef>
                <a:spcPct val="0"/>
              </a:spcBef>
              <a:spcAft>
                <a:spcPct val="0"/>
              </a:spcAft>
              <a:buClrTx/>
              <a:buSzTx/>
              <a:buNone/>
            </a:pPr>
            <a:r>
              <a:rPr lang="he-IL" sz="2000" b="1" dirty="0" smtClean="0">
                <a:solidFill>
                  <a:srgbClr val="FF0000"/>
                </a:solidFill>
                <a:latin typeface="Arial" pitchFamily="34" charset="0"/>
                <a:ea typeface="Times New Roman" pitchFamily="18" charset="0"/>
                <a:cs typeface="Arial" pitchFamily="34" charset="0"/>
              </a:rPr>
              <a:t>(4) לפקח על כך שמצב בריאותם של הנהגים כאמור בפסקה (1) יהיה תואם את דרישות דיני התעבורה;</a:t>
            </a:r>
            <a:endParaRPr lang="en-US" sz="2000" b="1" dirty="0" smtClean="0">
              <a:solidFill>
                <a:srgbClr val="FF0000"/>
              </a:solidFill>
              <a:latin typeface="Arial" pitchFamily="34" charset="0"/>
              <a:cs typeface="Arial" pitchFamily="34" charset="0"/>
            </a:endParaRPr>
          </a:p>
          <a:p>
            <a:pPr marL="0" lvl="0" indent="0" eaLnBrk="0" fontAlgn="base" hangingPunct="0">
              <a:lnSpc>
                <a:spcPct val="100000"/>
              </a:lnSpc>
              <a:spcBef>
                <a:spcPct val="0"/>
              </a:spcBef>
              <a:spcAft>
                <a:spcPct val="0"/>
              </a:spcAft>
              <a:buClrTx/>
              <a:buSzTx/>
              <a:buNone/>
            </a:pPr>
            <a:r>
              <a:rPr lang="he-IL" sz="2000" b="1" dirty="0" smtClean="0">
                <a:solidFill>
                  <a:srgbClr val="FF0000"/>
                </a:solidFill>
                <a:latin typeface="Arial" pitchFamily="34" charset="0"/>
                <a:ea typeface="Times New Roman" pitchFamily="18" charset="0"/>
                <a:cs typeface="Arial" pitchFamily="34" charset="0"/>
              </a:rPr>
              <a:t>(5) להדריך את הנהגים כאמור בפסקה (1) בענייני נהיגה, טעינה, פריקה, טיפול ברכב ודיני התעבורה;</a:t>
            </a:r>
            <a:endParaRPr lang="en-US" sz="2000" b="1" dirty="0" smtClean="0">
              <a:solidFill>
                <a:srgbClr val="FF0000"/>
              </a:solidFill>
              <a:latin typeface="Arial" pitchFamily="34" charset="0"/>
              <a:cs typeface="Arial" pitchFamily="34" charset="0"/>
            </a:endParaRPr>
          </a:p>
          <a:p>
            <a:pPr marL="0" lvl="0" indent="0" eaLnBrk="0" fontAlgn="base" hangingPunct="0">
              <a:lnSpc>
                <a:spcPct val="100000"/>
              </a:lnSpc>
              <a:spcBef>
                <a:spcPct val="0"/>
              </a:spcBef>
              <a:spcAft>
                <a:spcPct val="0"/>
              </a:spcAft>
              <a:buClrTx/>
              <a:buSzTx/>
              <a:buNone/>
            </a:pPr>
            <a:r>
              <a:rPr lang="he-IL" sz="2000" b="1" dirty="0" smtClean="0">
                <a:solidFill>
                  <a:srgbClr val="FF0000"/>
                </a:solidFill>
                <a:latin typeface="Arial" pitchFamily="34" charset="0"/>
                <a:ea typeface="Times New Roman" pitchFamily="18" charset="0"/>
                <a:cs typeface="Arial" pitchFamily="34" charset="0"/>
              </a:rPr>
              <a:t>(6) להמליץ בפני בעל המפעל בכל הנוגע להכשרתם ולהשתלמותם של הנהגים במפעל ולהנהגת סדרי בטיחות במפעל ובכל הנוגע לבטיחותם של הנהגים ושל הרכב;</a:t>
            </a:r>
            <a:endParaRPr lang="en-US" sz="2000" b="1" dirty="0" smtClean="0">
              <a:solidFill>
                <a:srgbClr val="FF0000"/>
              </a:solidFill>
              <a:latin typeface="Arial" pitchFamily="34" charset="0"/>
              <a:cs typeface="Arial" pitchFamily="34" charset="0"/>
            </a:endParaRPr>
          </a:p>
          <a:p>
            <a:pPr marL="0" lvl="0" indent="0" eaLnBrk="0" fontAlgn="base" hangingPunct="0">
              <a:lnSpc>
                <a:spcPct val="100000"/>
              </a:lnSpc>
              <a:spcBef>
                <a:spcPct val="0"/>
              </a:spcBef>
              <a:spcAft>
                <a:spcPct val="0"/>
              </a:spcAft>
              <a:buClrTx/>
              <a:buSzTx/>
              <a:buNone/>
            </a:pPr>
            <a:r>
              <a:rPr lang="he-IL" sz="2000" b="1" dirty="0" smtClean="0">
                <a:solidFill>
                  <a:srgbClr val="FF0000"/>
                </a:solidFill>
                <a:latin typeface="Arial" pitchFamily="34" charset="0"/>
                <a:ea typeface="Times New Roman" pitchFamily="18" charset="0"/>
                <a:cs typeface="Arial" pitchFamily="34" charset="0"/>
              </a:rPr>
              <a:t>(7) להגיש דוחות לבעל המפעל בכל הנוגע לתפקידיו לפי תקנה זו;</a:t>
            </a:r>
            <a:endParaRPr lang="en-US" sz="2000" b="1" dirty="0" smtClean="0">
              <a:solidFill>
                <a:srgbClr val="FF0000"/>
              </a:solidFill>
              <a:latin typeface="Arial" pitchFamily="34" charset="0"/>
              <a:cs typeface="Arial" pitchFamily="34" charset="0"/>
            </a:endParaRPr>
          </a:p>
          <a:p>
            <a:pPr marL="0" lvl="0" indent="0" eaLnBrk="0" fontAlgn="base" hangingPunct="0">
              <a:lnSpc>
                <a:spcPct val="100000"/>
              </a:lnSpc>
              <a:spcBef>
                <a:spcPct val="0"/>
              </a:spcBef>
              <a:spcAft>
                <a:spcPct val="0"/>
              </a:spcAft>
              <a:buClrTx/>
              <a:buSzTx/>
              <a:buNone/>
            </a:pPr>
            <a:r>
              <a:rPr lang="he-IL" sz="2000" b="1" dirty="0" smtClean="0">
                <a:solidFill>
                  <a:srgbClr val="FF0000"/>
                </a:solidFill>
                <a:latin typeface="Arial" pitchFamily="34" charset="0"/>
                <a:ea typeface="Times New Roman" pitchFamily="18" charset="0"/>
                <a:cs typeface="Arial" pitchFamily="34" charset="0"/>
              </a:rPr>
              <a:t>(8) לנהל כרטסת ורישומים לגבי רכב ונהגים על פי הפרטים שהורתה הרשות</a:t>
            </a:r>
            <a:r>
              <a:rPr lang="he-IL" sz="2000" b="1" dirty="0" smtClean="0">
                <a:solidFill>
                  <a:srgbClr val="002060"/>
                </a:solidFill>
                <a:latin typeface="Arial" pitchFamily="34" charset="0"/>
                <a:ea typeface="Times New Roman" pitchFamily="18" charset="0"/>
                <a:cs typeface="Arial" pitchFamily="34" charset="0"/>
              </a:rPr>
              <a:t>.</a:t>
            </a:r>
            <a:endParaRPr lang="en-US" sz="2000" b="1" dirty="0" smtClean="0">
              <a:solidFill>
                <a:srgbClr val="002060"/>
              </a:solidFill>
              <a:latin typeface="Arial" pitchFamily="34" charset="0"/>
              <a:cs typeface="Arial" pitchFamily="34" charset="0"/>
            </a:endParaRPr>
          </a:p>
          <a:p>
            <a:endParaRPr lang="he-I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68135" y="356260"/>
            <a:ext cx="11447813" cy="1384995"/>
          </a:xfrm>
          <a:prstGeom prst="rect">
            <a:avLst/>
          </a:prstGeom>
        </p:spPr>
        <p:txBody>
          <a:bodyPr wrap="square">
            <a:spAutoFit/>
          </a:bodyPr>
          <a:lstStyle/>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(9) </a:t>
            </a:r>
            <a:r>
              <a:rPr lang="he-IL" sz="2000" b="1" dirty="0" smtClean="0">
                <a:solidFill>
                  <a:srgbClr val="FF0000"/>
                </a:solidFill>
                <a:latin typeface="Arial" pitchFamily="34" charset="0"/>
                <a:ea typeface="Times New Roman" pitchFamily="18" charset="0"/>
                <a:cs typeface="Arial" pitchFamily="34" charset="0"/>
              </a:rPr>
              <a:t>בלי לגרוע מתקנה 585א</a:t>
            </a:r>
            <a:r>
              <a:rPr lang="he-IL" sz="2000" b="1" dirty="0" smtClean="0">
                <a:latin typeface="Arial" pitchFamily="34" charset="0"/>
                <a:ea typeface="Times New Roman" pitchFamily="18" charset="0"/>
                <a:cs typeface="Arial" pitchFamily="34" charset="0"/>
              </a:rPr>
              <a:t>*</a:t>
            </a:r>
            <a:r>
              <a:rPr lang="he-IL" sz="2000" b="1" dirty="0" smtClean="0">
                <a:solidFill>
                  <a:srgbClr val="FF0000"/>
                </a:solidFill>
                <a:latin typeface="Arial" pitchFamily="34" charset="0"/>
                <a:ea typeface="Times New Roman" pitchFamily="18" charset="0"/>
                <a:cs typeface="Arial" pitchFamily="34" charset="0"/>
              </a:rPr>
              <a:t>, </a:t>
            </a:r>
            <a:r>
              <a:rPr lang="he-IL" sz="2000" b="1" u="sng" dirty="0" smtClean="0">
                <a:solidFill>
                  <a:srgbClr val="FF0000"/>
                </a:solidFill>
                <a:latin typeface="Arial" pitchFamily="34" charset="0"/>
                <a:ea typeface="Times New Roman" pitchFamily="18" charset="0"/>
                <a:cs typeface="Arial" pitchFamily="34" charset="0"/>
              </a:rPr>
              <a:t>לפקח על כך שרישיון הנהיגה של הנוהג ברכב של המפעל בתוקף ומתאים לסוג הרכב</a:t>
            </a:r>
            <a:r>
              <a:rPr lang="he-IL" sz="2000" b="1" dirty="0" smtClean="0">
                <a:solidFill>
                  <a:srgbClr val="FF0000"/>
                </a:solidFill>
                <a:latin typeface="Arial" pitchFamily="34" charset="0"/>
                <a:ea typeface="Times New Roman" pitchFamily="18" charset="0"/>
                <a:cs typeface="Arial" pitchFamily="34" charset="0"/>
              </a:rPr>
              <a:t> שבו הוא נוהג כלהלן: </a:t>
            </a:r>
            <a:endParaRPr lang="en-US" sz="2000" b="1" dirty="0" smtClean="0">
              <a:solidFill>
                <a:srgbClr val="FF0000"/>
              </a:solidFill>
              <a:latin typeface="Arial" pitchFamily="34" charset="0"/>
              <a:cs typeface="Arial" pitchFamily="34" charset="0"/>
            </a:endParaRPr>
          </a:p>
          <a:p>
            <a:pPr lvl="0" algn="r" rtl="1" eaLnBrk="0" fontAlgn="base" hangingPunct="0">
              <a:spcBef>
                <a:spcPct val="0"/>
              </a:spcBef>
              <a:spcAft>
                <a:spcPct val="0"/>
              </a:spcAft>
            </a:pPr>
            <a:r>
              <a:rPr lang="he-IL" sz="2000" b="1" dirty="0" smtClean="0">
                <a:solidFill>
                  <a:srgbClr val="FF0000"/>
                </a:solidFill>
                <a:latin typeface="Arial" pitchFamily="34" charset="0"/>
                <a:ea typeface="Times New Roman" pitchFamily="18" charset="0"/>
                <a:cs typeface="Arial" pitchFamily="34" charset="0"/>
              </a:rPr>
              <a:t>  (א) לגבי נוהג המועסק בתפקיד נהג – בכל תקופת העסקתו;</a:t>
            </a:r>
            <a:endParaRPr lang="en-US" sz="2000" b="1" dirty="0" smtClean="0">
              <a:solidFill>
                <a:srgbClr val="FF0000"/>
              </a:solidFill>
              <a:latin typeface="Arial" pitchFamily="34" charset="0"/>
              <a:cs typeface="Arial" pitchFamily="34" charset="0"/>
            </a:endParaRPr>
          </a:p>
          <a:p>
            <a:pPr lvl="0" algn="r" rtl="1" eaLnBrk="0" fontAlgn="base" hangingPunct="0">
              <a:spcBef>
                <a:spcPct val="0"/>
              </a:spcBef>
              <a:spcAft>
                <a:spcPct val="0"/>
              </a:spcAft>
            </a:pPr>
            <a:r>
              <a:rPr lang="he-IL" sz="2000" b="1" dirty="0" smtClean="0">
                <a:solidFill>
                  <a:srgbClr val="FF0000"/>
                </a:solidFill>
                <a:latin typeface="Arial" pitchFamily="34" charset="0"/>
                <a:ea typeface="Times New Roman" pitchFamily="18" charset="0"/>
                <a:cs typeface="Arial" pitchFamily="34" charset="0"/>
              </a:rPr>
              <a:t>  (ב) לגבי נוהג אחר מהאמור בפרט(א), עם קבלת הרכב לידיו לראשונה; </a:t>
            </a:r>
            <a:endParaRPr lang="en-US" sz="2000" b="1" dirty="0" smtClean="0">
              <a:solidFill>
                <a:srgbClr val="FF0000"/>
              </a:solidFill>
              <a:latin typeface="Arial" pitchFamily="34" charset="0"/>
              <a:cs typeface="Arial" pitchFamily="34" charset="0"/>
            </a:endParaRPr>
          </a:p>
        </p:txBody>
      </p:sp>
      <p:sp>
        <p:nvSpPr>
          <p:cNvPr id="3" name="TextBox 2"/>
          <p:cNvSpPr txBox="1"/>
          <p:nvPr/>
        </p:nvSpPr>
        <p:spPr>
          <a:xfrm>
            <a:off x="3215680" y="1772816"/>
            <a:ext cx="8448939" cy="400110"/>
          </a:xfrm>
          <a:prstGeom prst="rect">
            <a:avLst/>
          </a:prstGeom>
          <a:noFill/>
        </p:spPr>
        <p:txBody>
          <a:bodyPr wrap="square" rtlCol="1">
            <a:spAutoFit/>
          </a:bodyPr>
          <a:lstStyle/>
          <a:p>
            <a:r>
              <a:rPr lang="he-IL" sz="2000" b="1" dirty="0" smtClean="0"/>
              <a:t>*תקנה 585א: בדיקת רישיונות ומידע </a:t>
            </a:r>
            <a:r>
              <a:rPr lang="he-IL" sz="2000" b="1" dirty="0" err="1" smtClean="0"/>
              <a:t>תעבורתי</a:t>
            </a:r>
            <a:endParaRPr lang="he-IL" sz="2000" dirty="0"/>
          </a:p>
        </p:txBody>
      </p:sp>
      <p:sp>
        <p:nvSpPr>
          <p:cNvPr id="4" name="TextBox 3"/>
          <p:cNvSpPr txBox="1"/>
          <p:nvPr/>
        </p:nvSpPr>
        <p:spPr>
          <a:xfrm>
            <a:off x="355347" y="2165956"/>
            <a:ext cx="11617291" cy="830997"/>
          </a:xfrm>
          <a:prstGeom prst="rect">
            <a:avLst/>
          </a:prstGeom>
        </p:spPr>
        <p:txBody>
          <a:bodyPr wrap="square">
            <a:spAutoFit/>
          </a:bodyPr>
          <a:lstStyle/>
          <a:p>
            <a:pPr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(10) </a:t>
            </a:r>
            <a:r>
              <a:rPr lang="he-IL" sz="2400" b="1" u="sng" dirty="0" smtClean="0">
                <a:solidFill>
                  <a:srgbClr val="FF0000"/>
                </a:solidFill>
                <a:latin typeface="Arial" pitchFamily="34" charset="0"/>
                <a:ea typeface="Times New Roman" pitchFamily="18" charset="0"/>
                <a:cs typeface="Arial" pitchFamily="34" charset="0"/>
              </a:rPr>
              <a:t>לפקח על כך שרישיון המוביל</a:t>
            </a:r>
            <a:r>
              <a:rPr lang="he-IL" sz="2400" b="1" dirty="0" smtClean="0">
                <a:solidFill>
                  <a:srgbClr val="FF0000"/>
                </a:solidFill>
                <a:latin typeface="Arial" pitchFamily="34" charset="0"/>
                <a:ea typeface="Times New Roman" pitchFamily="18" charset="0"/>
                <a:cs typeface="Arial" pitchFamily="34" charset="0"/>
              </a:rPr>
              <a:t> במשמעותו בפרק השני לתקנות שירותי הובלה שניתן לגבי רכב של המפעל </a:t>
            </a:r>
            <a:r>
              <a:rPr lang="he-IL" sz="2400" b="1" u="sng" dirty="0" smtClean="0">
                <a:solidFill>
                  <a:srgbClr val="FF0000"/>
                </a:solidFill>
                <a:latin typeface="Arial" pitchFamily="34" charset="0"/>
                <a:ea typeface="Times New Roman" pitchFamily="18" charset="0"/>
                <a:cs typeface="Arial" pitchFamily="34" charset="0"/>
              </a:rPr>
              <a:t>בתוקף</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ea typeface="Times New Roman" pitchFamily="18" charset="0"/>
              <a:cs typeface="Arial" pitchFamily="34" charset="0"/>
            </a:endParaRPr>
          </a:p>
        </p:txBody>
      </p:sp>
      <p:sp>
        <p:nvSpPr>
          <p:cNvPr id="5" name="TextBox 4"/>
          <p:cNvSpPr txBox="1"/>
          <p:nvPr/>
        </p:nvSpPr>
        <p:spPr>
          <a:xfrm>
            <a:off x="335360" y="3020760"/>
            <a:ext cx="11617291" cy="830997"/>
          </a:xfrm>
          <a:prstGeom prst="rect">
            <a:avLst/>
          </a:prstGeom>
          <a:noFill/>
        </p:spPr>
        <p:txBody>
          <a:bodyPr wrap="square" rtlCol="1">
            <a:spAutoFit/>
          </a:bodyPr>
          <a:lstStyle/>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(11) </a:t>
            </a:r>
            <a:r>
              <a:rPr lang="he-IL" sz="2400" b="1" u="sng" dirty="0" smtClean="0">
                <a:solidFill>
                  <a:srgbClr val="FF0000"/>
                </a:solidFill>
                <a:latin typeface="Arial" pitchFamily="34" charset="0"/>
                <a:ea typeface="Times New Roman" pitchFamily="18" charset="0"/>
                <a:cs typeface="Arial" pitchFamily="34" charset="0"/>
              </a:rPr>
              <a:t>לקיים פגישות אישיות </a:t>
            </a:r>
            <a:r>
              <a:rPr lang="he-IL" sz="2400" b="1" dirty="0" smtClean="0">
                <a:solidFill>
                  <a:srgbClr val="FF0000"/>
                </a:solidFill>
                <a:latin typeface="Arial" pitchFamily="34" charset="0"/>
                <a:ea typeface="Times New Roman" pitchFamily="18" charset="0"/>
                <a:cs typeface="Arial" pitchFamily="34" charset="0"/>
              </a:rPr>
              <a:t>עם אדם שעיקר עיסוקו במפעל הוא נהיגה או שעיסוקו במפעל מחייב נהיגה במשך רוב שעות העבודה שלו אחת לשלושה חודשים </a:t>
            </a:r>
            <a:r>
              <a:rPr lang="he-IL" sz="2400" b="1" u="sng" dirty="0" smtClean="0">
                <a:solidFill>
                  <a:srgbClr val="FF0000"/>
                </a:solidFill>
                <a:latin typeface="Arial" pitchFamily="34" charset="0"/>
                <a:ea typeface="Times New Roman" pitchFamily="18" charset="0"/>
                <a:cs typeface="Arial" pitchFamily="34" charset="0"/>
              </a:rPr>
              <a:t>ולתעד את תוכנן בכתב</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cs typeface="Arial" pitchFamily="34" charset="0"/>
            </a:endParaRPr>
          </a:p>
        </p:txBody>
      </p:sp>
      <p:sp>
        <p:nvSpPr>
          <p:cNvPr id="6" name="TextBox 5"/>
          <p:cNvSpPr txBox="1"/>
          <p:nvPr/>
        </p:nvSpPr>
        <p:spPr>
          <a:xfrm>
            <a:off x="335360" y="4212160"/>
            <a:ext cx="11617291" cy="461665"/>
          </a:xfrm>
          <a:prstGeom prst="rect">
            <a:avLst/>
          </a:prstGeom>
          <a:noFill/>
        </p:spPr>
        <p:txBody>
          <a:bodyPr wrap="square" rtlCol="1">
            <a:spAutoFit/>
          </a:bodyPr>
          <a:lstStyle/>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(12) </a:t>
            </a:r>
            <a:r>
              <a:rPr lang="he-IL" sz="2400" b="1" u="sng" dirty="0" smtClean="0">
                <a:solidFill>
                  <a:srgbClr val="FF0000"/>
                </a:solidFill>
                <a:latin typeface="Arial" pitchFamily="34" charset="0"/>
                <a:ea typeface="Times New Roman" pitchFamily="18" charset="0"/>
                <a:cs typeface="Arial" pitchFamily="34" charset="0"/>
              </a:rPr>
              <a:t>לוודא את ביצוען של הדרכות</a:t>
            </a:r>
            <a:r>
              <a:rPr lang="he-IL" sz="2400" b="1" dirty="0" smtClean="0">
                <a:solidFill>
                  <a:srgbClr val="FF0000"/>
                </a:solidFill>
                <a:latin typeface="Arial" pitchFamily="34" charset="0"/>
                <a:ea typeface="Times New Roman" pitchFamily="18" charset="0"/>
                <a:cs typeface="Arial" pitchFamily="34" charset="0"/>
              </a:rPr>
              <a:t> מקצועיות לפי תקנה 587ב(ח)</a:t>
            </a:r>
            <a:r>
              <a:rPr lang="he-IL" sz="2400" b="1" dirty="0" smtClean="0">
                <a:latin typeface="Arial" pitchFamily="34" charset="0"/>
                <a:ea typeface="Times New Roman" pitchFamily="18" charset="0"/>
                <a:cs typeface="Arial" pitchFamily="34" charset="0"/>
              </a:rPr>
              <a:t>*</a:t>
            </a:r>
            <a:r>
              <a:rPr lang="he-IL" sz="2400" b="1" dirty="0" smtClean="0">
                <a:solidFill>
                  <a:srgbClr val="FF0000"/>
                </a:solidFill>
                <a:latin typeface="Arial" pitchFamily="34" charset="0"/>
                <a:ea typeface="Times New Roman" pitchFamily="18" charset="0"/>
                <a:cs typeface="Arial" pitchFamily="34" charset="0"/>
              </a:rPr>
              <a:t> ולהודיע על ביצוען לרשות; </a:t>
            </a:r>
            <a:endParaRPr lang="en-US" sz="2400" b="1" dirty="0" smtClean="0">
              <a:solidFill>
                <a:srgbClr val="FF0000"/>
              </a:solidFill>
              <a:latin typeface="Arial" pitchFamily="34" charset="0"/>
              <a:cs typeface="Arial" pitchFamily="34" charset="0"/>
            </a:endParaRPr>
          </a:p>
        </p:txBody>
      </p:sp>
      <p:sp>
        <p:nvSpPr>
          <p:cNvPr id="7" name="TextBox 6"/>
          <p:cNvSpPr txBox="1"/>
          <p:nvPr/>
        </p:nvSpPr>
        <p:spPr>
          <a:xfrm>
            <a:off x="239350" y="5397024"/>
            <a:ext cx="11713301" cy="1200329"/>
          </a:xfrm>
          <a:prstGeom prst="rect">
            <a:avLst/>
          </a:prstGeom>
          <a:noFill/>
        </p:spPr>
        <p:txBody>
          <a:bodyPr wrap="square" rtlCol="1">
            <a:spAutoFit/>
          </a:bodyPr>
          <a:lstStyle/>
          <a:p>
            <a:pPr lvl="0" algn="r" rtl="1"/>
            <a:r>
              <a:rPr lang="he-IL" sz="2400" b="1" dirty="0" smtClean="0">
                <a:solidFill>
                  <a:srgbClr val="FF0000"/>
                </a:solidFill>
                <a:latin typeface="Arial" pitchFamily="34" charset="0"/>
                <a:ea typeface="Times New Roman" pitchFamily="18" charset="0"/>
                <a:cs typeface="Arial" pitchFamily="34" charset="0"/>
              </a:rPr>
              <a:t>(13) </a:t>
            </a:r>
            <a:r>
              <a:rPr lang="he-IL" sz="2400" b="1" u="sng" dirty="0" smtClean="0">
                <a:solidFill>
                  <a:srgbClr val="FF0000"/>
                </a:solidFill>
                <a:latin typeface="Arial" pitchFamily="34" charset="0"/>
                <a:ea typeface="Times New Roman" pitchFamily="18" charset="0"/>
                <a:cs typeface="Arial" pitchFamily="34" charset="0"/>
              </a:rPr>
              <a:t>לפקח על כך שהרכב יתוקן רק במוסך</a:t>
            </a:r>
            <a:r>
              <a:rPr lang="he-IL" sz="2400" b="1" dirty="0" smtClean="0">
                <a:solidFill>
                  <a:srgbClr val="FF0000"/>
                </a:solidFill>
                <a:latin typeface="Arial" pitchFamily="34" charset="0"/>
                <a:ea typeface="Times New Roman" pitchFamily="18" charset="0"/>
                <a:cs typeface="Arial" pitchFamily="34" charset="0"/>
              </a:rPr>
              <a:t> שניתן לו רישיון לפי סעיף 127 לחוק רישוי שירותים ומקצועות בענף הרכב, </a:t>
            </a:r>
            <a:r>
              <a:rPr lang="he-IL" sz="2400" b="1" dirty="0" err="1" smtClean="0">
                <a:solidFill>
                  <a:srgbClr val="FF0000"/>
                </a:solidFill>
                <a:latin typeface="Arial" pitchFamily="34" charset="0"/>
                <a:ea typeface="Times New Roman" pitchFamily="18" charset="0"/>
                <a:cs typeface="Arial" pitchFamily="34" charset="0"/>
              </a:rPr>
              <a:t>התשע"ו</a:t>
            </a:r>
            <a:r>
              <a:rPr lang="he-IL" sz="2400" b="1" dirty="0" smtClean="0">
                <a:solidFill>
                  <a:srgbClr val="FF0000"/>
                </a:solidFill>
                <a:latin typeface="Arial" pitchFamily="34" charset="0"/>
                <a:ea typeface="Times New Roman" pitchFamily="18" charset="0"/>
                <a:cs typeface="Arial" pitchFamily="34" charset="0"/>
              </a:rPr>
              <a:t>-2016, בנוגע לפעולות המחייבות טיפול במוסך בהתאם לסעיף 128 לחוק האמור;</a:t>
            </a:r>
            <a:endParaRPr lang="en-US" sz="2400" b="1" dirty="0" smtClean="0">
              <a:solidFill>
                <a:srgbClr val="FF0000"/>
              </a:solidFill>
              <a:latin typeface="Arial" pitchFamily="34" charset="0"/>
              <a:cs typeface="Arial" pitchFamily="34" charset="0"/>
            </a:endParaRPr>
          </a:p>
        </p:txBody>
      </p:sp>
      <p:sp>
        <p:nvSpPr>
          <p:cNvPr id="8" name="TextBox 7"/>
          <p:cNvSpPr txBox="1"/>
          <p:nvPr/>
        </p:nvSpPr>
        <p:spPr>
          <a:xfrm>
            <a:off x="3119669" y="5013176"/>
            <a:ext cx="8448939" cy="400110"/>
          </a:xfrm>
          <a:prstGeom prst="rect">
            <a:avLst/>
          </a:prstGeom>
          <a:noFill/>
        </p:spPr>
        <p:txBody>
          <a:bodyPr wrap="square" rtlCol="1">
            <a:spAutoFit/>
          </a:bodyPr>
          <a:lstStyle/>
          <a:p>
            <a:r>
              <a:rPr lang="he-IL" sz="2000" b="1" dirty="0" smtClean="0"/>
              <a:t>*תקנה 587ב(ח): חובת בעל המפעל להכין תכנית הדרכה</a:t>
            </a:r>
            <a:endParaRPr lang="he-IL"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44383" y="415636"/>
            <a:ext cx="11507191" cy="2291938"/>
          </a:xfrm>
          <a:prstGeom prst="rect">
            <a:avLst/>
          </a:prstGeom>
        </p:spPr>
        <p:txBody>
          <a:bodyPr wrap="square">
            <a:spAutoFit/>
          </a:bodyPr>
          <a:lstStyle/>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(14) </a:t>
            </a:r>
            <a:r>
              <a:rPr lang="he-IL" sz="2400" b="1" u="sng" dirty="0" smtClean="0">
                <a:solidFill>
                  <a:srgbClr val="FF0000"/>
                </a:solidFill>
                <a:latin typeface="Arial" pitchFamily="34" charset="0"/>
                <a:ea typeface="Times New Roman" pitchFamily="18" charset="0"/>
                <a:cs typeface="Arial" pitchFamily="34" charset="0"/>
              </a:rPr>
              <a:t>לבצע, אחת לחודש, בדיקת תקינות המערכות שבאוטובוס, ברכב ציבורי, וברכב מסחרי החייב ברישיון מוביל</a:t>
            </a:r>
            <a:r>
              <a:rPr lang="he-IL" sz="2400" b="1" dirty="0" smtClean="0">
                <a:solidFill>
                  <a:srgbClr val="FF0000"/>
                </a:solidFill>
                <a:latin typeface="Arial" pitchFamily="34" charset="0"/>
                <a:ea typeface="Times New Roman" pitchFamily="18" charset="0"/>
                <a:cs typeface="Arial" pitchFamily="34" charset="0"/>
              </a:rPr>
              <a:t>, ולוודא את קיום המסמכים הנדרשים לגבי כל אחד מהם, </a:t>
            </a:r>
            <a:r>
              <a:rPr lang="he-IL" sz="2400" b="1" dirty="0" err="1" smtClean="0">
                <a:solidFill>
                  <a:srgbClr val="FF0000"/>
                </a:solidFill>
                <a:latin typeface="Arial" pitchFamily="34" charset="0"/>
                <a:ea typeface="Times New Roman" pitchFamily="18" charset="0"/>
                <a:cs typeface="Arial" pitchFamily="34" charset="0"/>
              </a:rPr>
              <a:t>הכל</a:t>
            </a:r>
            <a:r>
              <a:rPr lang="he-IL" sz="2400" b="1" dirty="0" smtClean="0">
                <a:solidFill>
                  <a:srgbClr val="FF0000"/>
                </a:solidFill>
                <a:latin typeface="Arial" pitchFamily="34" charset="0"/>
                <a:ea typeface="Times New Roman" pitchFamily="18" charset="0"/>
                <a:cs typeface="Arial" pitchFamily="34" charset="0"/>
              </a:rPr>
              <a:t> כמפורט בטופס המתאים לסוג הרכב כפי שמובא בחלק ג' בתוספת השלוש עשרה ולמלא אותו, וזאת לאחר שנערכה לרכב בדיקת תקינות על ידי קצין הבטיחות או על ידי מוסך כמפורט בפסקה (13) או על ידי מכון רישוי בהתאם לצורכי הבדיקה הנדרשת, ובתום הבדיקה יאשר בחתימתו על גבי רישיון ההפעלה או רישיון המוביל, לפי סוג הרכב, את תקינות הרכב;</a:t>
            </a:r>
            <a:endParaRPr lang="en-US" sz="2400" b="1" dirty="0" smtClean="0">
              <a:solidFill>
                <a:srgbClr val="FF0000"/>
              </a:solidFill>
              <a:latin typeface="Arial" pitchFamily="34" charset="0"/>
              <a:cs typeface="Arial" pitchFamily="34" charset="0"/>
            </a:endParaRPr>
          </a:p>
        </p:txBody>
      </p:sp>
      <p:sp>
        <p:nvSpPr>
          <p:cNvPr id="4" name="TextBox 3"/>
          <p:cNvSpPr txBox="1"/>
          <p:nvPr/>
        </p:nvSpPr>
        <p:spPr>
          <a:xfrm>
            <a:off x="356260" y="2719449"/>
            <a:ext cx="11578441" cy="3785652"/>
          </a:xfrm>
          <a:prstGeom prst="rect">
            <a:avLst/>
          </a:prstGeom>
          <a:noFill/>
        </p:spPr>
        <p:txBody>
          <a:bodyPr wrap="square" rtlCol="1">
            <a:spAutoFit/>
          </a:bodyPr>
          <a:lstStyle/>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15) </a:t>
            </a:r>
            <a:r>
              <a:rPr lang="he-IL" sz="2400" b="1" u="sng" dirty="0" smtClean="0">
                <a:solidFill>
                  <a:srgbClr val="FF0000"/>
                </a:solidFill>
                <a:latin typeface="Arial" pitchFamily="34" charset="0"/>
                <a:ea typeface="Times New Roman" pitchFamily="18" charset="0"/>
                <a:cs typeface="Arial" pitchFamily="34" charset="0"/>
              </a:rPr>
              <a:t>לבצע בדיקת תקינות מערכות לרכב אחר</a:t>
            </a:r>
            <a:r>
              <a:rPr lang="he-IL" sz="2400" b="1" dirty="0" smtClean="0">
                <a:solidFill>
                  <a:srgbClr val="FF0000"/>
                </a:solidFill>
                <a:latin typeface="Arial" pitchFamily="34" charset="0"/>
                <a:ea typeface="Times New Roman" pitchFamily="18" charset="0"/>
                <a:cs typeface="Arial" pitchFamily="34" charset="0"/>
              </a:rPr>
              <a:t> מזה שפורט בפסקה (14) ולוודא את קיום מסמכיו, ולמלא את הטופס המתאים לסוג הרכב כפי שמובא בחלק ג' בתוספת השלוש עשרה, וזאת בפרקי הזמן האלה: </a:t>
            </a:r>
            <a:endParaRPr lang="en-US" sz="2400" b="1" dirty="0" smtClean="0">
              <a:solidFill>
                <a:srgbClr val="FF0000"/>
              </a:solidFill>
              <a:latin typeface="Arial" pitchFamily="34" charset="0"/>
              <a:cs typeface="Arial" pitchFamily="34" charset="0"/>
            </a:endParaRPr>
          </a:p>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(א) לגבי רכב, למעט רכב השכרה ורכב החכר, אשר נמצא בחצר משרד  </a:t>
            </a:r>
          </a:p>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להסעות, כהגדרתו בתקנה 579, בעל רישיון לשירות השכרת רכב – </a:t>
            </a:r>
          </a:p>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a:t>
            </a:r>
            <a:r>
              <a:rPr lang="he-IL" sz="2400" b="1" u="sng" dirty="0" smtClean="0">
                <a:solidFill>
                  <a:srgbClr val="FF0000"/>
                </a:solidFill>
                <a:latin typeface="Arial" pitchFamily="34" charset="0"/>
                <a:ea typeface="Times New Roman" pitchFamily="18" charset="0"/>
                <a:cs typeface="Arial" pitchFamily="34" charset="0"/>
              </a:rPr>
              <a:t>אחת לשישה חודשים</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cs typeface="Arial" pitchFamily="34" charset="0"/>
            </a:endParaRPr>
          </a:p>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(ב) לגבי רכב השכרה ורכב החכר אשר נמצא בחצר משרד להסעות, </a:t>
            </a:r>
          </a:p>
          <a:p>
            <a:pPr lvl="0" algn="r" rtl="1" eaLnBrk="0" fontAlgn="base" hangingPunct="0">
              <a:spcBef>
                <a:spcPct val="0"/>
              </a:spcBef>
              <a:spcAft>
                <a:spcPct val="0"/>
              </a:spcAft>
            </a:pPr>
            <a:r>
              <a:rPr lang="he-IL" sz="2400" b="1" spc="-20" dirty="0" smtClean="0">
                <a:solidFill>
                  <a:srgbClr val="FF0000"/>
                </a:solidFill>
                <a:latin typeface="Arial" pitchFamily="34" charset="0"/>
                <a:ea typeface="Times New Roman" pitchFamily="18" charset="0"/>
                <a:cs typeface="Arial" pitchFamily="34" charset="0"/>
              </a:rPr>
              <a:t>   </a:t>
            </a:r>
            <a:r>
              <a:rPr lang="he-IL" sz="2400" b="1" spc="-30" dirty="0" smtClean="0">
                <a:solidFill>
                  <a:srgbClr val="FF0000"/>
                </a:solidFill>
                <a:latin typeface="Arial" pitchFamily="34" charset="0"/>
                <a:ea typeface="Times New Roman" pitchFamily="18" charset="0"/>
                <a:cs typeface="Arial" pitchFamily="34" charset="0"/>
              </a:rPr>
              <a:t>כהגדרתו בתקנה 579, בעל רישיון לשירות השכרת רכב – </a:t>
            </a:r>
            <a:r>
              <a:rPr lang="he-IL" sz="2400" b="1" u="sng" spc="-30" dirty="0" smtClean="0">
                <a:solidFill>
                  <a:srgbClr val="FF0000"/>
                </a:solidFill>
                <a:latin typeface="Arial" pitchFamily="34" charset="0"/>
                <a:ea typeface="Times New Roman" pitchFamily="18" charset="0"/>
                <a:cs typeface="Arial" pitchFamily="34" charset="0"/>
              </a:rPr>
              <a:t>אחת ל-3 שנים</a:t>
            </a:r>
            <a:r>
              <a:rPr lang="he-IL" sz="2400" b="1" spc="-30" dirty="0" smtClean="0">
                <a:solidFill>
                  <a:srgbClr val="FF0000"/>
                </a:solidFill>
                <a:latin typeface="Arial" pitchFamily="34" charset="0"/>
                <a:ea typeface="Times New Roman" pitchFamily="18" charset="0"/>
                <a:cs typeface="Arial" pitchFamily="34" charset="0"/>
              </a:rPr>
              <a:t>;</a:t>
            </a:r>
            <a:endParaRPr lang="en-US" sz="2400" b="1" spc="-30" dirty="0" smtClean="0">
              <a:solidFill>
                <a:srgbClr val="FF0000"/>
              </a:solidFill>
              <a:latin typeface="Arial" pitchFamily="34" charset="0"/>
              <a:cs typeface="Arial" pitchFamily="34" charset="0"/>
            </a:endParaRPr>
          </a:p>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(ג) על אף האמור בפסקאות משנה (א) ו-(ב), לגבי רכב שגילו מעל 3 </a:t>
            </a:r>
          </a:p>
          <a:p>
            <a:pPr lvl="0" algn="r" rtl="1"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שנים – </a:t>
            </a:r>
            <a:r>
              <a:rPr lang="he-IL" sz="2400" b="1" u="sng" dirty="0" smtClean="0">
                <a:solidFill>
                  <a:srgbClr val="FF0000"/>
                </a:solidFill>
                <a:latin typeface="Arial" pitchFamily="34" charset="0"/>
                <a:ea typeface="Times New Roman" pitchFamily="18" charset="0"/>
                <a:cs typeface="Arial" pitchFamily="34" charset="0"/>
              </a:rPr>
              <a:t>אחת לשלושה חודשים</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cs typeface="Arial" pitchFamily="34" charset="0"/>
            </a:endParaRPr>
          </a:p>
        </p:txBody>
      </p:sp>
      <p:sp>
        <p:nvSpPr>
          <p:cNvPr id="5" name="TextBox 4"/>
          <p:cNvSpPr txBox="1"/>
          <p:nvPr/>
        </p:nvSpPr>
        <p:spPr>
          <a:xfrm rot="20168393">
            <a:off x="531828" y="4018815"/>
            <a:ext cx="2646597" cy="1785104"/>
          </a:xfrm>
          <a:prstGeom prst="rect">
            <a:avLst/>
          </a:prstGeom>
          <a:solidFill>
            <a:srgbClr val="FFFF00"/>
          </a:solidFill>
        </p:spPr>
        <p:txBody>
          <a:bodyPr wrap="square" rtlCol="1">
            <a:spAutoFit/>
          </a:bodyPr>
          <a:lstStyle/>
          <a:p>
            <a:pPr algn="ctr"/>
            <a:r>
              <a:rPr lang="he-IL" sz="2200" dirty="0" smtClean="0"/>
              <a:t>לביצוע הבדיקות בסעיפים 14 ו-15 יש טופסי בדיקות בתוספת ה-13, חלק ג</a:t>
            </a:r>
            <a:r>
              <a:rPr lang="he-IL" sz="2200" b="1" dirty="0" smtClean="0"/>
              <a:t>'</a:t>
            </a:r>
            <a:endParaRPr lang="he-IL"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3000" fill="hold"/>
                                        <p:tgtEl>
                                          <p:spTgt spid="5"/>
                                        </p:tgtEl>
                                        <p:attrNameLst>
                                          <p:attrName>ppt_w</p:attrName>
                                        </p:attrNameLst>
                                      </p:cBhvr>
                                      <p:tavLst>
                                        <p:tav tm="0">
                                          <p:val>
                                            <p:fltVal val="0"/>
                                          </p:val>
                                        </p:tav>
                                        <p:tav tm="100000">
                                          <p:val>
                                            <p:strVal val="#ppt_w"/>
                                          </p:val>
                                        </p:tav>
                                      </p:tavLst>
                                    </p:anim>
                                    <p:anim calcmode="lin" valueType="num">
                                      <p:cBhvr>
                                        <p:cTn id="14" dur="3000" fill="hold"/>
                                        <p:tgtEl>
                                          <p:spTgt spid="5"/>
                                        </p:tgtEl>
                                        <p:attrNameLst>
                                          <p:attrName>ppt_h</p:attrName>
                                        </p:attrNameLst>
                                      </p:cBhvr>
                                      <p:tavLst>
                                        <p:tav tm="0">
                                          <p:val>
                                            <p:fltVal val="0"/>
                                          </p:val>
                                        </p:tav>
                                        <p:tav tm="100000">
                                          <p:val>
                                            <p:strVal val="#ppt_h"/>
                                          </p:val>
                                        </p:tav>
                                      </p:tavLst>
                                    </p:anim>
                                    <p:anim calcmode="lin" valueType="num">
                                      <p:cBhvr>
                                        <p:cTn id="15" dur="3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3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581891" y="117694"/>
            <a:ext cx="10996552"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eaLnBrk="1" fontAlgn="base" latinLnBrk="0" hangingPunct="1">
              <a:lnSpc>
                <a:spcPct val="100000"/>
              </a:lnSpc>
              <a:spcBef>
                <a:spcPct val="0"/>
              </a:spcBef>
              <a:spcAft>
                <a:spcPct val="0"/>
              </a:spcAft>
              <a:buClrTx/>
              <a:buSzTx/>
              <a:buFontTx/>
              <a:buNone/>
              <a:tabLst/>
            </a:pPr>
            <a:endPar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0" algn="r" defTabSz="914400"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587ב: חובות בעל המפעל </a:t>
            </a:r>
            <a:r>
              <a:rPr kumimoji="0" lang="he-IL" sz="2200" b="1" i="0" u="none" strike="noStrike" cap="none" normalizeH="0" baseline="0" dirty="0" smtClean="0">
                <a:ln>
                  <a:noFill/>
                </a:ln>
                <a:effectLst/>
                <a:latin typeface="Guttman Yad-Brush" pitchFamily="2" charset="-79"/>
                <a:ea typeface="Times New Roman" pitchFamily="18" charset="0"/>
                <a:cs typeface="Guttman Yad-Brush" pitchFamily="2" charset="-79"/>
              </a:rPr>
              <a:t>(הרחבה ממשית של התקנה)</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יביא לידיעת העובדים את דבר מינויו של קצין הבטיחות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במפעל ותפקידיו.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(ב)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יספק לקצין הבטיחות את כל האמצעים</a:t>
            </a:r>
            <a:r>
              <a:rPr kumimoji="0" lang="he-IL" sz="2400" b="1" i="0"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הדרושים למילוי תפקידו ויאפשר לו למלא את תפקידו כיאות לפי הוראות כל דין.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(ג)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לא יאפשר נהיגה ברכב מפעל, לנהג שלגביו הודיע לו קצין הבטיחות בכתב כי רישיון הנהיגה שלו אינו בתוקף</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או שדרגת רישיונו אינה מתאימה לסוג הרכב המופעל במפעל.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(ד)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יעדכן את קצין הבטיחות בדבר אדם חדש שעיקר עיסוקו במפעל הוא נהיגה</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או שעיסוקו במפעל מחייב נהיגה במשך רוב שעות העבודה שלו, שבכוונתו להעסיק במפעל, ויקבל את חוות דעתו בדבר התאמתו לנהיגת כלי הרכב במפעל, טרם העסקתו כאמור.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(ה)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לא יאפשר נהיגה ברכב מפעל, שלגביו הודיע לו קצין הבטיחות בכתב כי קיים בו ליקוי בטיחות</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המסכן את הבטיחות כאמור בתקנה 587א 1(ב), שטרם תוקן.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(ו)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יבטיח כי תיקון מערכות הבטיחות של כלי רכב במפעל ייעשה במוסך</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כאמור בתקנה 585(א)(13).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p:txBody>
      </p:sp>
      <p:cxnSp>
        <p:nvCxnSpPr>
          <p:cNvPr id="4" name="מחבר חץ ישר 3"/>
          <p:cNvCxnSpPr/>
          <p:nvPr/>
        </p:nvCxnSpPr>
        <p:spPr>
          <a:xfrm flipH="1">
            <a:off x="3407701" y="6309320"/>
            <a:ext cx="480053" cy="36004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7">
                                            <p:txEl>
                                              <p:pRg st="2" end="2"/>
                                            </p:txEl>
                                          </p:spTgt>
                                        </p:tgtEl>
                                        <p:attrNameLst>
                                          <p:attrName>style.visibility</p:attrName>
                                        </p:attrNameLst>
                                      </p:cBhvr>
                                      <p:to>
                                        <p:strVal val="visible"/>
                                      </p:to>
                                    </p:set>
                                    <p:anim calcmode="lin" valueType="num">
                                      <p:cBhvr additive="base">
                                        <p:cTn id="7" dur="500" fill="hold"/>
                                        <p:tgtEl>
                                          <p:spTgt spid="3481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17">
                                            <p:txEl>
                                              <p:pRg st="3" end="3"/>
                                            </p:txEl>
                                          </p:spTgt>
                                        </p:tgtEl>
                                        <p:attrNameLst>
                                          <p:attrName>style.visibility</p:attrName>
                                        </p:attrNameLst>
                                      </p:cBhvr>
                                      <p:to>
                                        <p:strVal val="visible"/>
                                      </p:to>
                                    </p:set>
                                    <p:anim calcmode="lin" valueType="num">
                                      <p:cBhvr additive="base">
                                        <p:cTn id="13" dur="500" fill="hold"/>
                                        <p:tgtEl>
                                          <p:spTgt spid="3481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817">
                                            <p:txEl>
                                              <p:pRg st="4" end="4"/>
                                            </p:txEl>
                                          </p:spTgt>
                                        </p:tgtEl>
                                        <p:attrNameLst>
                                          <p:attrName>style.visibility</p:attrName>
                                        </p:attrNameLst>
                                      </p:cBhvr>
                                      <p:to>
                                        <p:strVal val="visible"/>
                                      </p:to>
                                    </p:set>
                                    <p:anim calcmode="lin" valueType="num">
                                      <p:cBhvr additive="base">
                                        <p:cTn id="19" dur="500" fill="hold"/>
                                        <p:tgtEl>
                                          <p:spTgt spid="3481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4817">
                                            <p:txEl>
                                              <p:pRg st="5" end="5"/>
                                            </p:txEl>
                                          </p:spTgt>
                                        </p:tgtEl>
                                        <p:attrNameLst>
                                          <p:attrName>style.visibility</p:attrName>
                                        </p:attrNameLst>
                                      </p:cBhvr>
                                      <p:to>
                                        <p:strVal val="visible"/>
                                      </p:to>
                                    </p:set>
                                    <p:anim calcmode="lin" valueType="num">
                                      <p:cBhvr additive="base">
                                        <p:cTn id="25" dur="500" fill="hold"/>
                                        <p:tgtEl>
                                          <p:spTgt spid="3481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1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4817">
                                            <p:txEl>
                                              <p:pRg st="6" end="6"/>
                                            </p:txEl>
                                          </p:spTgt>
                                        </p:tgtEl>
                                        <p:attrNameLst>
                                          <p:attrName>style.visibility</p:attrName>
                                        </p:attrNameLst>
                                      </p:cBhvr>
                                      <p:to>
                                        <p:strVal val="visible"/>
                                      </p:to>
                                    </p:set>
                                    <p:anim calcmode="lin" valueType="num">
                                      <p:cBhvr additive="base">
                                        <p:cTn id="31" dur="500" fill="hold"/>
                                        <p:tgtEl>
                                          <p:spTgt spid="3481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481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4817">
                                            <p:txEl>
                                              <p:pRg st="7" end="7"/>
                                            </p:txEl>
                                          </p:spTgt>
                                        </p:tgtEl>
                                        <p:attrNameLst>
                                          <p:attrName>style.visibility</p:attrName>
                                        </p:attrNameLst>
                                      </p:cBhvr>
                                      <p:to>
                                        <p:strVal val="visible"/>
                                      </p:to>
                                    </p:set>
                                    <p:anim calcmode="lin" valueType="num">
                                      <p:cBhvr additive="base">
                                        <p:cTn id="37" dur="500" fill="hold"/>
                                        <p:tgtEl>
                                          <p:spTgt spid="3481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4817">
                                            <p:txEl>
                                              <p:pRg st="7" end="7"/>
                                            </p:txEl>
                                          </p:spTgt>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2" presetClass="entr" presetSubtype="4"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0" fill="hold"/>
                                        <p:tgtEl>
                                          <p:spTgt spid="4"/>
                                        </p:tgtEl>
                                        <p:attrNameLst>
                                          <p:attrName>ppt_x</p:attrName>
                                        </p:attrNameLst>
                                      </p:cBhvr>
                                      <p:tavLst>
                                        <p:tav tm="0">
                                          <p:val>
                                            <p:strVal val="#ppt_x"/>
                                          </p:val>
                                        </p:tav>
                                        <p:tav tm="100000">
                                          <p:val>
                                            <p:strVal val="#ppt_x"/>
                                          </p:val>
                                        </p:tav>
                                      </p:tavLst>
                                    </p:anim>
                                    <p:anim calcmode="lin" valueType="num">
                                      <p:cBhvr additive="base">
                                        <p:cTn id="43"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961901" y="774427"/>
            <a:ext cx="10664042" cy="6201698"/>
          </a:xfrm>
          <a:prstGeom prst="rect">
            <a:avLst/>
          </a:prstGeom>
        </p:spPr>
        <p:txBody>
          <a:bodyPr wrap="square">
            <a:spAutoFit/>
          </a:bodyPr>
          <a:lstStyle/>
          <a:p>
            <a:pPr lvl="0" algn="r" rtl="1" eaLnBrk="0" fontAlgn="base" hangingPunct="0">
              <a:spcBef>
                <a:spcPct val="0"/>
              </a:spcBef>
              <a:spcAft>
                <a:spcPts val="600"/>
              </a:spcAft>
            </a:pPr>
            <a:r>
              <a:rPr lang="he-IL" b="1" dirty="0" smtClean="0">
                <a:solidFill>
                  <a:srgbClr val="FF0000"/>
                </a:solidFill>
                <a:latin typeface="Arial" pitchFamily="34" charset="0"/>
                <a:ea typeface="Times New Roman" pitchFamily="18" charset="0"/>
                <a:cs typeface="Arial" pitchFamily="34" charset="0"/>
              </a:rPr>
              <a:t>ז) </a:t>
            </a:r>
            <a:r>
              <a:rPr lang="he-IL" b="1" u="sng" dirty="0" smtClean="0">
                <a:solidFill>
                  <a:srgbClr val="FF0000"/>
                </a:solidFill>
                <a:latin typeface="Arial" pitchFamily="34" charset="0"/>
                <a:ea typeface="Times New Roman" pitchFamily="18" charset="0"/>
                <a:cs typeface="Arial" pitchFamily="34" charset="0"/>
              </a:rPr>
              <a:t>בעל המפעל יבטיח את פעילות הנהגים בהתאם לתקנה 168</a:t>
            </a:r>
            <a:r>
              <a:rPr lang="he-IL" b="1" dirty="0" smtClean="0">
                <a:solidFill>
                  <a:srgbClr val="FF0000"/>
                </a:solidFill>
                <a:latin typeface="Arial" pitchFamily="34" charset="0"/>
                <a:ea typeface="Times New Roman" pitchFamily="18" charset="0"/>
                <a:cs typeface="Arial" pitchFamily="34" charset="0"/>
              </a:rPr>
              <a:t> לעניין שעות הנהיגה והמנוחה של הנהגים במפעל. </a:t>
            </a:r>
            <a:endParaRPr lang="en-US" b="1" dirty="0" smtClean="0">
              <a:solidFill>
                <a:srgbClr val="FF0000"/>
              </a:solidFill>
              <a:latin typeface="Arial" pitchFamily="34" charset="0"/>
              <a:cs typeface="Arial" pitchFamily="34" charset="0"/>
            </a:endParaRPr>
          </a:p>
          <a:p>
            <a:pPr lvl="0" algn="r" rtl="1" eaLnBrk="0" fontAlgn="base" hangingPunct="0">
              <a:spcBef>
                <a:spcPct val="0"/>
              </a:spcBef>
              <a:spcAft>
                <a:spcPts val="600"/>
              </a:spcAft>
            </a:pPr>
            <a:r>
              <a:rPr lang="he-IL" b="1" dirty="0" smtClean="0">
                <a:solidFill>
                  <a:srgbClr val="FF0000"/>
                </a:solidFill>
                <a:latin typeface="Arial" pitchFamily="34" charset="0"/>
                <a:ea typeface="Times New Roman" pitchFamily="18" charset="0"/>
                <a:cs typeface="Arial" pitchFamily="34" charset="0"/>
              </a:rPr>
              <a:t>(ח) </a:t>
            </a:r>
            <a:r>
              <a:rPr lang="he-IL" b="1" u="sng" dirty="0" smtClean="0">
                <a:solidFill>
                  <a:srgbClr val="FF0000"/>
                </a:solidFill>
                <a:latin typeface="Arial" pitchFamily="34" charset="0"/>
                <a:ea typeface="Times New Roman" pitchFamily="18" charset="0"/>
                <a:cs typeface="Arial" pitchFamily="34" charset="0"/>
              </a:rPr>
              <a:t>בעל המפעל יכין אחת לשנה תכנית הדרכות מקצועיות</a:t>
            </a:r>
            <a:r>
              <a:rPr lang="he-IL" b="1" dirty="0" smtClean="0">
                <a:solidFill>
                  <a:srgbClr val="FF0000"/>
                </a:solidFill>
                <a:latin typeface="Arial" pitchFamily="34" charset="0"/>
                <a:ea typeface="Times New Roman" pitchFamily="18" charset="0"/>
                <a:cs typeface="Arial" pitchFamily="34" charset="0"/>
              </a:rPr>
              <a:t> שנתית לנהגים במפעל, לפי רשימת נושאים והכול כפי שקבעה לו הרשות ובדרך שאישרה לו; התכנית תכלול הדרכות מקצועיות, לאדם שעיקר עיסוקו במפעל הוא נהיגה או שעיסוקו במפעל מחייב נהיגה במשך רוב שעות העבודה שלו – פעמיים בשנה לפחות, שאחת מהן תתקיים לקראת החורף ואחת מהן תתקיים לקראת הקיץ, ולנהג שאינו כאמור – אחת לשנה לפחות, משך כל הדרכה לא יפחת משלוש שעות והיא תתועד בתיק הדרכות ובתיק הנהג; </a:t>
            </a:r>
            <a:endParaRPr lang="en-US" b="1" dirty="0" smtClean="0">
              <a:solidFill>
                <a:srgbClr val="FF0000"/>
              </a:solidFill>
              <a:latin typeface="Arial" pitchFamily="34" charset="0"/>
              <a:cs typeface="Arial" pitchFamily="34" charset="0"/>
            </a:endParaRPr>
          </a:p>
          <a:p>
            <a:pPr lvl="0" algn="r" rtl="1" eaLnBrk="0" fontAlgn="base" hangingPunct="0">
              <a:spcBef>
                <a:spcPct val="0"/>
              </a:spcBef>
              <a:spcAft>
                <a:spcPts val="600"/>
              </a:spcAft>
            </a:pPr>
            <a:r>
              <a:rPr lang="he-IL" b="1" dirty="0" smtClean="0">
                <a:solidFill>
                  <a:srgbClr val="FF0000"/>
                </a:solidFill>
                <a:latin typeface="Arial" pitchFamily="34" charset="0"/>
                <a:ea typeface="Times New Roman" pitchFamily="18" charset="0"/>
                <a:cs typeface="Arial" pitchFamily="34" charset="0"/>
              </a:rPr>
              <a:t>(ט) </a:t>
            </a:r>
            <a:r>
              <a:rPr lang="he-IL" b="1" u="sng" dirty="0" smtClean="0">
                <a:solidFill>
                  <a:srgbClr val="FF0000"/>
                </a:solidFill>
                <a:latin typeface="Arial" pitchFamily="34" charset="0"/>
                <a:ea typeface="Times New Roman" pitchFamily="18" charset="0"/>
                <a:cs typeface="Arial" pitchFamily="34" charset="0"/>
              </a:rPr>
              <a:t>בעל המפעל יישם את הוראות נוהל הבטיחות</a:t>
            </a:r>
            <a:r>
              <a:rPr lang="he-IL" b="1" dirty="0" smtClean="0">
                <a:solidFill>
                  <a:srgbClr val="FF0000"/>
                </a:solidFill>
                <a:latin typeface="Arial" pitchFamily="34" charset="0"/>
                <a:ea typeface="Times New Roman" pitchFamily="18" charset="0"/>
                <a:cs typeface="Arial" pitchFamily="34" charset="0"/>
              </a:rPr>
              <a:t> של כלי הרכב במפעל כפי שהוכנו על ידי קצין הבטיחות כאמור בתקנה 585(א)(19).</a:t>
            </a:r>
            <a:endParaRPr lang="en-US" b="1" dirty="0" smtClean="0">
              <a:solidFill>
                <a:srgbClr val="FF0000"/>
              </a:solidFill>
              <a:latin typeface="Arial" pitchFamily="34" charset="0"/>
              <a:cs typeface="Arial" pitchFamily="34" charset="0"/>
            </a:endParaRPr>
          </a:p>
          <a:p>
            <a:pPr lvl="0" algn="r" rtl="1" eaLnBrk="0" fontAlgn="base" hangingPunct="0">
              <a:spcBef>
                <a:spcPct val="0"/>
              </a:spcBef>
              <a:spcAft>
                <a:spcPts val="600"/>
              </a:spcAft>
            </a:pPr>
            <a:r>
              <a:rPr lang="he-IL" b="1" dirty="0" smtClean="0">
                <a:solidFill>
                  <a:srgbClr val="002060"/>
                </a:solidFill>
                <a:latin typeface="Arial" pitchFamily="34" charset="0"/>
                <a:ea typeface="Times New Roman" pitchFamily="18" charset="0"/>
                <a:cs typeface="Arial" pitchFamily="34" charset="0"/>
              </a:rPr>
              <a:t>(י</a:t>
            </a:r>
            <a:r>
              <a:rPr lang="he-IL" b="1" dirty="0" smtClean="0">
                <a:solidFill>
                  <a:srgbClr val="0070C0"/>
                </a:solidFill>
                <a:latin typeface="Arial" pitchFamily="34" charset="0"/>
                <a:ea typeface="Times New Roman" pitchFamily="18" charset="0"/>
                <a:cs typeface="Arial" pitchFamily="34" charset="0"/>
              </a:rPr>
              <a:t>) הודיע קצין הבטיחות לבעל המפעל על ליקוי במצב בריאותם של הנהגים, ידווח בעל המפעל לרשות, מיד עם קבלת ההודעה כאמור; לא דיווח בעל המפעל לרשות על ליקוי במצב בריאותם של הנהגים, תוך שבעה ימים מיום קבלת ההודעה, ידווח קצין הבטיחות עצמו לרשות ולרופא המוסמך כאמור בתקנה 193(ב).</a:t>
            </a:r>
          </a:p>
          <a:p>
            <a:pPr lvl="0" algn="r" rtl="1" eaLnBrk="0" fontAlgn="base" hangingPunct="0">
              <a:spcBef>
                <a:spcPct val="0"/>
              </a:spcBef>
              <a:spcAft>
                <a:spcPts val="600"/>
              </a:spcAft>
            </a:pPr>
            <a:endParaRPr lang="he-IL" b="1" dirty="0" smtClean="0">
              <a:solidFill>
                <a:srgbClr val="002060"/>
              </a:solidFill>
              <a:latin typeface="Arial" pitchFamily="34" charset="0"/>
              <a:ea typeface="Times New Roman" pitchFamily="18" charset="0"/>
              <a:cs typeface="Arial" pitchFamily="34" charset="0"/>
            </a:endParaRPr>
          </a:p>
          <a:p>
            <a:pPr lvl="0" algn="r" rtl="1" eaLnBrk="0" fontAlgn="base" hangingPunct="0">
              <a:spcBef>
                <a:spcPct val="0"/>
              </a:spcBef>
              <a:spcAft>
                <a:spcPts val="600"/>
              </a:spcAft>
            </a:pPr>
            <a:endParaRPr lang="he-IL" b="1" dirty="0" smtClean="0">
              <a:solidFill>
                <a:srgbClr val="002060"/>
              </a:solidFill>
              <a:latin typeface="Arial" pitchFamily="34" charset="0"/>
              <a:ea typeface="Times New Roman" pitchFamily="18" charset="0"/>
              <a:cs typeface="Arial" pitchFamily="34" charset="0"/>
            </a:endParaRPr>
          </a:p>
          <a:p>
            <a:pPr lvl="0" algn="r" rtl="1" eaLnBrk="0" fontAlgn="base" hangingPunct="0">
              <a:spcBef>
                <a:spcPct val="0"/>
              </a:spcBef>
              <a:spcAft>
                <a:spcPts val="600"/>
              </a:spcAft>
            </a:pPr>
            <a:endParaRPr lang="he-IL" b="1" dirty="0" smtClean="0">
              <a:solidFill>
                <a:srgbClr val="002060"/>
              </a:solidFill>
              <a:latin typeface="Arial" pitchFamily="34" charset="0"/>
              <a:cs typeface="Arial" pitchFamily="34" charset="0"/>
            </a:endParaRPr>
          </a:p>
          <a:p>
            <a:pPr lvl="0" algn="r" rtl="1" eaLnBrk="0" fontAlgn="base" hangingPunct="0">
              <a:spcBef>
                <a:spcPct val="0"/>
              </a:spcBef>
              <a:spcAft>
                <a:spcPts val="600"/>
              </a:spcAft>
            </a:pPr>
            <a:endParaRPr lang="he-IL" b="1" dirty="0" smtClean="0">
              <a:solidFill>
                <a:srgbClr val="002060"/>
              </a:solidFill>
              <a:latin typeface="Arial" pitchFamily="34" charset="0"/>
              <a:cs typeface="Arial" pitchFamily="34" charset="0"/>
            </a:endParaRPr>
          </a:p>
          <a:p>
            <a:pPr lvl="0" algn="r" rtl="1" eaLnBrk="0" fontAlgn="base" hangingPunct="0">
              <a:spcBef>
                <a:spcPct val="0"/>
              </a:spcBef>
              <a:spcAft>
                <a:spcPts val="600"/>
              </a:spcAft>
            </a:pPr>
            <a:endParaRPr lang="he-IL" b="1" dirty="0" smtClean="0">
              <a:solidFill>
                <a:srgbClr val="002060"/>
              </a:solidFill>
              <a:latin typeface="Arial" pitchFamily="34" charset="0"/>
              <a:cs typeface="Arial" pitchFamily="34" charset="0"/>
            </a:endParaRPr>
          </a:p>
          <a:p>
            <a:pPr lvl="0" algn="r" rtl="1" eaLnBrk="0" fontAlgn="base" hangingPunct="0">
              <a:spcBef>
                <a:spcPct val="0"/>
              </a:spcBef>
              <a:spcAft>
                <a:spcPts val="600"/>
              </a:spcAft>
            </a:pPr>
            <a:endParaRPr lang="he-IL" b="1" dirty="0" smtClean="0">
              <a:solidFill>
                <a:srgbClr val="002060"/>
              </a:solidFill>
              <a:latin typeface="Arial" pitchFamily="34" charset="0"/>
              <a:cs typeface="Arial" pitchFamily="34" charset="0"/>
            </a:endParaRPr>
          </a:p>
          <a:p>
            <a:pPr lvl="0" algn="r" rtl="1" eaLnBrk="0" fontAlgn="base" hangingPunct="0">
              <a:spcBef>
                <a:spcPct val="0"/>
              </a:spcBef>
              <a:spcAft>
                <a:spcPts val="600"/>
              </a:spcAft>
            </a:pPr>
            <a:endParaRPr lang="he-IL" b="1" dirty="0" smtClean="0">
              <a:solidFill>
                <a:srgbClr val="002060"/>
              </a:solidFill>
              <a:latin typeface="Arial" pitchFamily="34" charset="0"/>
              <a:cs typeface="Arial" pitchFamily="34" charset="0"/>
            </a:endParaRPr>
          </a:p>
          <a:p>
            <a:pPr lvl="0" algn="r" rtl="1" eaLnBrk="0" fontAlgn="base" hangingPunct="0">
              <a:spcBef>
                <a:spcPct val="0"/>
              </a:spcBef>
              <a:spcAft>
                <a:spcPts val="600"/>
              </a:spcAft>
            </a:pPr>
            <a:endParaRPr lang="en-US" b="1" dirty="0" smtClean="0">
              <a:solidFill>
                <a:srgbClr val="002060"/>
              </a:solidFill>
              <a:latin typeface="Arial" pitchFamily="34" charset="0"/>
              <a:cs typeface="Arial" pitchFamily="34" charset="0"/>
            </a:endParaRPr>
          </a:p>
        </p:txBody>
      </p:sp>
      <p:sp>
        <p:nvSpPr>
          <p:cNvPr id="4" name="מלבן 3"/>
          <p:cNvSpPr/>
          <p:nvPr/>
        </p:nvSpPr>
        <p:spPr>
          <a:xfrm>
            <a:off x="3143002" y="4334823"/>
            <a:ext cx="6606639" cy="1323439"/>
          </a:xfrm>
          <a:prstGeom prst="rect">
            <a:avLst/>
          </a:prstGeom>
        </p:spPr>
        <p:txBody>
          <a:bodyPr wrap="square">
            <a:spAutoFit/>
          </a:bodyPr>
          <a:lstStyle/>
          <a:p>
            <a:pPr lvl="0" algn="r" rtl="1" fontAlgn="base">
              <a:spcBef>
                <a:spcPct val="0"/>
              </a:spcBef>
              <a:spcAft>
                <a:spcPct val="0"/>
              </a:spcAft>
            </a:pPr>
            <a:r>
              <a:rPr lang="he-IL" b="1" dirty="0" smtClean="0">
                <a:solidFill>
                  <a:srgbClr val="002060"/>
                </a:solidFill>
                <a:latin typeface="Arial" pitchFamily="34" charset="0"/>
                <a:ea typeface="Times New Roman" pitchFamily="18" charset="0"/>
                <a:cs typeface="Arial" pitchFamily="34" charset="0"/>
              </a:rPr>
              <a:t>תקנה 587ב1:</a:t>
            </a:r>
          </a:p>
          <a:p>
            <a:pPr lvl="0" algn="r" rtl="1" fontAlgn="base">
              <a:spcBef>
                <a:spcPct val="0"/>
              </a:spcBef>
              <a:spcAft>
                <a:spcPct val="0"/>
              </a:spcAft>
            </a:pPr>
            <a:r>
              <a:rPr lang="he-IL" b="1" dirty="0" smtClean="0">
                <a:latin typeface="Arial" pitchFamily="34" charset="0"/>
                <a:ea typeface="Times New Roman" pitchFamily="18" charset="0"/>
                <a:cs typeface="Arial" pitchFamily="34" charset="0"/>
              </a:rPr>
              <a:t>לפי סעיף </a:t>
            </a:r>
            <a:r>
              <a:rPr lang="he-IL" b="1" dirty="0" smtClean="0"/>
              <a:t>65ד לפקודת התעבורה:</a:t>
            </a:r>
          </a:p>
          <a:p>
            <a:pPr lvl="0" algn="r" rtl="1" fontAlgn="base">
              <a:spcBef>
                <a:spcPct val="0"/>
              </a:spcBef>
              <a:spcAft>
                <a:spcPct val="0"/>
              </a:spcAft>
            </a:pPr>
            <a:r>
              <a:rPr lang="he-IL" b="1" dirty="0" smtClean="0">
                <a:solidFill>
                  <a:srgbClr val="002060"/>
                </a:solidFill>
              </a:rPr>
              <a:t>רכב של תאגיד – מערכת לדיווח ומעקב </a:t>
            </a:r>
            <a:r>
              <a:rPr lang="he-IL" b="1" dirty="0" smtClean="0"/>
              <a:t>(לשעבר "נוהל 6) מכאן אני מבקש להתחיל על חשיבות הסבת הדוחות על שם הנהג . </a:t>
            </a:r>
          </a:p>
          <a:p>
            <a:pPr lvl="0" algn="r" rtl="1" fontAlgn="base">
              <a:spcBef>
                <a:spcPct val="0"/>
              </a:spcBef>
              <a:spcAft>
                <a:spcPct val="0"/>
              </a:spcAft>
            </a:pPr>
            <a:endParaRPr lang="he-IL" sz="800" b="1" dirty="0" smtClean="0">
              <a:solidFill>
                <a:srgbClr val="00206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27F7328C-1E88-4146-8FFB-4F120B769CF7}"/>
              </a:ext>
            </a:extLst>
          </p:cNvPr>
          <p:cNvSpPr>
            <a:spLocks noGrp="1"/>
          </p:cNvSpPr>
          <p:nvPr>
            <p:ph type="title"/>
          </p:nvPr>
        </p:nvSpPr>
        <p:spPr>
          <a:xfrm>
            <a:off x="2390862" y="365125"/>
            <a:ext cx="9628900" cy="1622295"/>
          </a:xfrm>
        </p:spPr>
        <p:txBody>
          <a:bodyPr>
            <a:normAutofit/>
          </a:bodyPr>
          <a:lstStyle/>
          <a:p>
            <a:pPr algn="r" rtl="0"/>
            <a:r>
              <a:rPr lang="he-IL" sz="4000" dirty="0">
                <a:solidFill>
                  <a:srgbClr val="0070C0"/>
                </a:solidFill>
              </a:rPr>
              <a:t>           עפ"י פרסומים בישראל נרשמים בכל</a:t>
            </a:r>
            <a:br>
              <a:rPr lang="he-IL" sz="4000" dirty="0">
                <a:solidFill>
                  <a:srgbClr val="0070C0"/>
                </a:solidFill>
              </a:rPr>
            </a:br>
            <a:r>
              <a:rPr lang="he-IL" sz="4000" dirty="0">
                <a:solidFill>
                  <a:srgbClr val="0070C0"/>
                </a:solidFill>
              </a:rPr>
              <a:t>         שנה מעל מיליון דוחות על עבירות תנועה </a:t>
            </a:r>
          </a:p>
        </p:txBody>
      </p:sp>
      <p:sp>
        <p:nvSpPr>
          <p:cNvPr id="3" name="מציין מיקום תוכן 2">
            <a:extLst>
              <a:ext uri="{FF2B5EF4-FFF2-40B4-BE49-F238E27FC236}">
                <a16:creationId xmlns="" xmlns:a16="http://schemas.microsoft.com/office/drawing/2014/main" id="{0B826888-0AF8-4FE6-BA44-49D0C8D91382}"/>
              </a:ext>
            </a:extLst>
          </p:cNvPr>
          <p:cNvSpPr>
            <a:spLocks noGrp="1"/>
          </p:cNvSpPr>
          <p:nvPr>
            <p:ph idx="1"/>
          </p:nvPr>
        </p:nvSpPr>
        <p:spPr>
          <a:xfrm>
            <a:off x="838200" y="2223082"/>
            <a:ext cx="10515600" cy="3171039"/>
          </a:xfrm>
        </p:spPr>
        <p:txBody>
          <a:bodyPr>
            <a:normAutofit fontScale="92500" lnSpcReduction="10000"/>
          </a:bodyPr>
          <a:lstStyle/>
          <a:p>
            <a:r>
              <a:rPr lang="he-IL" sz="2400" dirty="0">
                <a:solidFill>
                  <a:srgbClr val="0070C0"/>
                </a:solidFill>
              </a:rPr>
              <a:t>חלק ניכר מהטיפול של משטרת ישראל הוא העברת הודעת הקנס לבעל הרכב הרשום . </a:t>
            </a:r>
          </a:p>
          <a:p>
            <a:r>
              <a:rPr lang="he-IL" sz="2400" dirty="0">
                <a:solidFill>
                  <a:srgbClr val="0070C0"/>
                </a:solidFill>
              </a:rPr>
              <a:t>מחצית מהודעת הקנס עובר לבעלי רכב רשום הנחשבים לתאגיד . </a:t>
            </a:r>
          </a:p>
          <a:p>
            <a:r>
              <a:rPr lang="he-IL" sz="2400" dirty="0">
                <a:solidFill>
                  <a:srgbClr val="0070C0"/>
                </a:solidFill>
              </a:rPr>
              <a:t>המטרה והשאיפה של משטרת ישראל וכוונת המחוקק היא להגיע לנהג מבצע העבירה, קל וחומר כאשר הודעת הקנס נרשמת על שם תאגיד . </a:t>
            </a:r>
          </a:p>
          <a:p>
            <a:r>
              <a:rPr lang="he-IL" sz="2400" dirty="0">
                <a:solidFill>
                  <a:srgbClr val="0070C0"/>
                </a:solidFill>
              </a:rPr>
              <a:t>בפועל אנו עדים לתופעה מדאיגה בניגוד לכוונת המחוקק: </a:t>
            </a:r>
          </a:p>
          <a:p>
            <a:r>
              <a:rPr lang="he-IL" sz="2400" b="1" u="none" strike="noStrike" dirty="0">
                <a:solidFill>
                  <a:srgbClr val="0070C0"/>
                </a:solidFill>
                <a:effectLst/>
              </a:rPr>
              <a:t>"נהגים חפים מפשע מורשעים ביודעין"</a:t>
            </a:r>
          </a:p>
          <a:p>
            <a:r>
              <a:rPr lang="he-IL" sz="2400" b="0" u="none" strike="noStrike" dirty="0">
                <a:solidFill>
                  <a:srgbClr val="0070C0"/>
                </a:solidFill>
                <a:effectLst/>
              </a:rPr>
              <a:t>"בתי המשפט מרשיעים חפים מפשע ביודעין, גוזרים עליהם עונשים כבדים ואף מאסר על מה שלא עשו וממילא פוטרים את העבריינים האמתיים, המסוכנים" מאימת הדין .</a:t>
            </a:r>
            <a:endParaRPr lang="he-IL" sz="2400" dirty="0">
              <a:solidFill>
                <a:srgbClr val="0070C0"/>
              </a:solidFill>
            </a:endParaRPr>
          </a:p>
        </p:txBody>
      </p:sp>
      <p:pic>
        <p:nvPicPr>
          <p:cNvPr id="1026" name="Picture 2" descr="תוצאת תמונה עבור דוחות תנועה משטרת ישראל">
            <a:extLst>
              <a:ext uri="{FF2B5EF4-FFF2-40B4-BE49-F238E27FC236}">
                <a16:creationId xmlns="" xmlns:a16="http://schemas.microsoft.com/office/drawing/2014/main" id="{B96A9BEF-D841-4F6B-A9A6-5050560272FB}"/>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68448" y="438538"/>
            <a:ext cx="2122414" cy="1548882"/>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תוצאת תמונה עבור דוחות תנועה משטרת ישראל">
            <a:extLst>
              <a:ext uri="{FF2B5EF4-FFF2-40B4-BE49-F238E27FC236}">
                <a16:creationId xmlns="" xmlns:a16="http://schemas.microsoft.com/office/drawing/2014/main" id="{3C2B8507-F60A-4863-B6FE-1327ACFD2432}"/>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0679185" y="365124"/>
            <a:ext cx="1149292" cy="162229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2428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1842632C-25F7-438E-AF54-343E7562B49E}"/>
              </a:ext>
            </a:extLst>
          </p:cNvPr>
          <p:cNvSpPr>
            <a:spLocks noGrp="1"/>
          </p:cNvSpPr>
          <p:nvPr>
            <p:ph type="title"/>
          </p:nvPr>
        </p:nvSpPr>
        <p:spPr>
          <a:xfrm>
            <a:off x="2500604" y="365126"/>
            <a:ext cx="9106678" cy="1239740"/>
          </a:xfrm>
        </p:spPr>
        <p:txBody>
          <a:bodyPr>
            <a:normAutofit fontScale="90000"/>
          </a:bodyPr>
          <a:lstStyle/>
          <a:p>
            <a:r>
              <a:rPr lang="he-IL" b="1" dirty="0">
                <a:solidFill>
                  <a:srgbClr val="0070C0"/>
                </a:solidFill>
              </a:rPr>
              <a:t/>
            </a:r>
            <a:br>
              <a:rPr lang="he-IL" b="1" dirty="0">
                <a:solidFill>
                  <a:srgbClr val="0070C0"/>
                </a:solidFill>
              </a:rPr>
            </a:br>
            <a:r>
              <a:rPr lang="he-IL" b="1" dirty="0">
                <a:solidFill>
                  <a:srgbClr val="0070C0"/>
                </a:solidFill>
              </a:rPr>
              <a:t/>
            </a:r>
            <a:br>
              <a:rPr lang="he-IL" b="1" dirty="0">
                <a:solidFill>
                  <a:srgbClr val="0070C0"/>
                </a:solidFill>
              </a:rPr>
            </a:br>
            <a:r>
              <a:rPr lang="he-IL" sz="4000" b="1" u="none" strike="noStrike" dirty="0">
                <a:solidFill>
                  <a:srgbClr val="0070C0"/>
                </a:solidFill>
                <a:effectLst/>
              </a:rPr>
              <a:t>"סעיף 'חזקת הבעלות' מחייב חשבון נפש"</a:t>
            </a:r>
            <a:br>
              <a:rPr lang="he-IL" sz="4000" b="1" u="none" strike="noStrike" dirty="0">
                <a:solidFill>
                  <a:srgbClr val="0070C0"/>
                </a:solidFill>
                <a:effectLst/>
              </a:rPr>
            </a:br>
            <a:endParaRPr lang="he-IL" sz="4000" dirty="0">
              <a:solidFill>
                <a:srgbClr val="0070C0"/>
              </a:solidFill>
            </a:endParaRPr>
          </a:p>
        </p:txBody>
      </p:sp>
      <p:sp>
        <p:nvSpPr>
          <p:cNvPr id="3" name="מציין מיקום תוכן 2">
            <a:extLst>
              <a:ext uri="{FF2B5EF4-FFF2-40B4-BE49-F238E27FC236}">
                <a16:creationId xmlns="" xmlns:a16="http://schemas.microsoft.com/office/drawing/2014/main" id="{CA0B1CA6-6B69-40CF-A4D3-7402E59F9B8F}"/>
              </a:ext>
            </a:extLst>
          </p:cNvPr>
          <p:cNvSpPr>
            <a:spLocks noGrp="1"/>
          </p:cNvSpPr>
          <p:nvPr>
            <p:ph idx="1"/>
          </p:nvPr>
        </p:nvSpPr>
        <p:spPr>
          <a:xfrm>
            <a:off x="838200" y="1834014"/>
            <a:ext cx="10515600" cy="4351338"/>
          </a:xfrm>
        </p:spPr>
        <p:txBody>
          <a:bodyPr/>
          <a:lstStyle/>
          <a:p>
            <a:r>
              <a:rPr lang="he-IL" sz="2400" dirty="0">
                <a:solidFill>
                  <a:srgbClr val="0070C0"/>
                </a:solidFill>
              </a:rPr>
              <a:t>מאות אלפי עבירות תעבורה נעברות מדי שנה ברכב שבעליו מזוהה, אבל הנהג אינו מזוהה. לרוב אין מדובר במקרים של רכב שנמכר וטרם נרשם על שם הבעלים החדש או בגניבה, אלא ברכב הנמצא בחזקת בעליו ומשמש גם נהגים אחרים, כבני משפחה או חברים. רוב העבירות הן עבירות קנס שנתפסו במצלמות, ומיעוטן עבירות חמורות כמו "פגע וברח".</a:t>
            </a:r>
          </a:p>
          <a:p>
            <a:pPr>
              <a:buNone/>
            </a:pPr>
            <a:endParaRPr lang="he-IL" sz="2400" dirty="0">
              <a:solidFill>
                <a:srgbClr val="0070C0"/>
              </a:solidFill>
            </a:endParaRPr>
          </a:p>
          <a:p>
            <a:r>
              <a:rPr lang="he-IL" sz="2400" dirty="0">
                <a:solidFill>
                  <a:srgbClr val="0070C0"/>
                </a:solidFill>
              </a:rPr>
              <a:t>אם הנהג שביצע את עבירה נתפס, מובן שהוא לבדו אחראי. אבל אם הנהג נותר אלמוני, הבעלים נכנס לבעיה גדולה בגלל סעיף 27ב לפקודת התעבורה, הקובע כי "רואים את בעל הרכב כאילו הוא נהג...זולת אם הוכיח מי נהג". זו "חזקת הבעלות" שמרשיעה את בעל הרכב גם אם לא ביצע את העבירה. </a:t>
            </a:r>
            <a:r>
              <a:rPr lang="he-IL" sz="2400" dirty="0" smtClean="0">
                <a:solidFill>
                  <a:srgbClr val="0070C0"/>
                </a:solidFill>
              </a:rPr>
              <a:t>"</a:t>
            </a:r>
          </a:p>
          <a:p>
            <a:r>
              <a:rPr lang="he-IL" sz="2400" dirty="0" smtClean="0">
                <a:solidFill>
                  <a:srgbClr val="0070C0"/>
                </a:solidFill>
              </a:rPr>
              <a:t> </a:t>
            </a:r>
            <a:r>
              <a:rPr lang="he-IL" sz="2400" dirty="0" smtClean="0">
                <a:solidFill>
                  <a:srgbClr val="0070C0"/>
                </a:solidFill>
              </a:rPr>
              <a:t>** </a:t>
            </a:r>
            <a:r>
              <a:rPr lang="he-IL" sz="1800" dirty="0" smtClean="0">
                <a:solidFill>
                  <a:srgbClr val="0070C0"/>
                </a:solidFill>
              </a:rPr>
              <a:t>דבריו של עו"ד איתן לבונטין . </a:t>
            </a:r>
            <a:endParaRPr lang="he-IL" sz="1800" dirty="0">
              <a:solidFill>
                <a:srgbClr val="0070C0"/>
              </a:solidFill>
            </a:endParaRPr>
          </a:p>
          <a:p>
            <a:endParaRPr lang="he-IL" dirty="0"/>
          </a:p>
        </p:txBody>
      </p:sp>
      <p:pic>
        <p:nvPicPr>
          <p:cNvPr id="2050" name="Picture 2" descr="Image result for בעלות על רכב">
            <a:extLst>
              <a:ext uri="{FF2B5EF4-FFF2-40B4-BE49-F238E27FC236}">
                <a16:creationId xmlns="" xmlns:a16="http://schemas.microsoft.com/office/drawing/2014/main" id="{7FF4F755-9FFB-4AD7-A021-8DB007CE8B88}"/>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46496" y="365125"/>
            <a:ext cx="2154108" cy="146888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2979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33881B35-E09C-4C72-BE3C-FAB5F6D7E676}"/>
              </a:ext>
            </a:extLst>
          </p:cNvPr>
          <p:cNvSpPr>
            <a:spLocks noGrp="1"/>
          </p:cNvSpPr>
          <p:nvPr>
            <p:ph type="title"/>
          </p:nvPr>
        </p:nvSpPr>
        <p:spPr>
          <a:xfrm>
            <a:off x="1921079" y="176647"/>
            <a:ext cx="10190056" cy="1673141"/>
          </a:xfrm>
        </p:spPr>
        <p:txBody>
          <a:bodyPr>
            <a:normAutofit/>
          </a:bodyPr>
          <a:lstStyle/>
          <a:p>
            <a:pPr algn="r" rtl="0"/>
            <a:r>
              <a:rPr lang="he-IL" sz="3200" dirty="0"/>
              <a:t>         </a:t>
            </a:r>
            <a:r>
              <a:rPr lang="he-IL" sz="3200" b="1" dirty="0">
                <a:solidFill>
                  <a:srgbClr val="0070C0"/>
                </a:solidFill>
              </a:rPr>
              <a:t>עפ"י ההערכות מספרם של פסולי הנהיגה בישראל</a:t>
            </a:r>
            <a:br>
              <a:rPr lang="he-IL" sz="3200" b="1" dirty="0">
                <a:solidFill>
                  <a:srgbClr val="0070C0"/>
                </a:solidFill>
              </a:rPr>
            </a:br>
            <a:r>
              <a:rPr lang="he-IL" sz="3200" b="1" dirty="0">
                <a:solidFill>
                  <a:srgbClr val="0070C0"/>
                </a:solidFill>
              </a:rPr>
              <a:t>                      עובר את ה– 30,000 נהגים</a:t>
            </a:r>
            <a:r>
              <a:rPr lang="en-US" sz="3200" b="1" dirty="0">
                <a:solidFill>
                  <a:srgbClr val="0070C0"/>
                </a:solidFill>
              </a:rPr>
              <a:t> </a:t>
            </a:r>
            <a:r>
              <a:rPr lang="he-IL" sz="3200" b="1" dirty="0">
                <a:solidFill>
                  <a:srgbClr val="0070C0"/>
                </a:solidFill>
              </a:rPr>
              <a:t> </a:t>
            </a:r>
            <a:br>
              <a:rPr lang="he-IL" sz="3200" b="1" dirty="0">
                <a:solidFill>
                  <a:srgbClr val="0070C0"/>
                </a:solidFill>
              </a:rPr>
            </a:br>
            <a:r>
              <a:rPr lang="he-IL" sz="3200" b="1" dirty="0">
                <a:solidFill>
                  <a:srgbClr val="0070C0"/>
                </a:solidFill>
              </a:rPr>
              <a:t>       כאשר חלקם כלל לא ביצעו את עבירת התנועה </a:t>
            </a:r>
            <a:r>
              <a:rPr lang="he-IL" sz="3200" dirty="0"/>
              <a:t>. </a:t>
            </a:r>
          </a:p>
        </p:txBody>
      </p:sp>
      <p:sp>
        <p:nvSpPr>
          <p:cNvPr id="3" name="מציין מיקום תוכן 2">
            <a:extLst>
              <a:ext uri="{FF2B5EF4-FFF2-40B4-BE49-F238E27FC236}">
                <a16:creationId xmlns="" xmlns:a16="http://schemas.microsoft.com/office/drawing/2014/main" id="{7EEE526B-B8DE-4A88-8180-8BC64F01AF67}"/>
              </a:ext>
            </a:extLst>
          </p:cNvPr>
          <p:cNvSpPr>
            <a:spLocks noGrp="1"/>
          </p:cNvSpPr>
          <p:nvPr>
            <p:ph idx="1"/>
          </p:nvPr>
        </p:nvSpPr>
        <p:spPr>
          <a:xfrm>
            <a:off x="838200" y="1849788"/>
            <a:ext cx="10515600" cy="4760737"/>
          </a:xfrm>
        </p:spPr>
        <p:txBody>
          <a:bodyPr>
            <a:normAutofit fontScale="25000" lnSpcReduction="20000"/>
          </a:bodyPr>
          <a:lstStyle/>
          <a:p>
            <a:endParaRPr lang="he-IL" dirty="0"/>
          </a:p>
          <a:p>
            <a:pPr>
              <a:lnSpc>
                <a:spcPct val="110000"/>
              </a:lnSpc>
            </a:pPr>
            <a:r>
              <a:rPr lang="he-IL" sz="7200" b="1" dirty="0">
                <a:solidFill>
                  <a:srgbClr val="0070C0"/>
                </a:solidFill>
              </a:rPr>
              <a:t>להלן ההשלכות כתוצאה מכך.</a:t>
            </a:r>
          </a:p>
          <a:p>
            <a:pPr>
              <a:lnSpc>
                <a:spcPct val="110000"/>
              </a:lnSpc>
            </a:pPr>
            <a:r>
              <a:rPr lang="he-IL" sz="7200" b="1" dirty="0">
                <a:solidFill>
                  <a:srgbClr val="0070C0"/>
                </a:solidFill>
              </a:rPr>
              <a:t>לכאורה קיים מספר הדומה למספר פסולי הנהיגה .</a:t>
            </a:r>
          </a:p>
          <a:p>
            <a:pPr>
              <a:lnSpc>
                <a:spcPct val="110000"/>
              </a:lnSpc>
              <a:buNone/>
            </a:pPr>
            <a:r>
              <a:rPr lang="he-IL" sz="7200" b="1" dirty="0">
                <a:solidFill>
                  <a:srgbClr val="0070C0"/>
                </a:solidFill>
              </a:rPr>
              <a:t>    המיוחס לנהגים הנחשבים כעברייני תנועה סדרתיים שמעולם לא נרשם לחובתם</a:t>
            </a:r>
          </a:p>
          <a:p>
            <a:pPr>
              <a:lnSpc>
                <a:spcPct val="110000"/>
              </a:lnSpc>
              <a:buNone/>
            </a:pPr>
            <a:r>
              <a:rPr lang="he-IL" sz="7200" b="1" dirty="0">
                <a:solidFill>
                  <a:srgbClr val="0070C0"/>
                </a:solidFill>
              </a:rPr>
              <a:t>    הודעת קנס.</a:t>
            </a:r>
          </a:p>
          <a:p>
            <a:pPr>
              <a:lnSpc>
                <a:spcPct val="110000"/>
              </a:lnSpc>
            </a:pPr>
            <a:r>
              <a:rPr lang="he-IL" sz="7200" b="1" dirty="0">
                <a:solidFill>
                  <a:srgbClr val="0070C0"/>
                </a:solidFill>
              </a:rPr>
              <a:t>  אותם הנהגים המתחמקים מאימת הדין הם אלה הדואגים להעביר את העבירה למישהו אחר </a:t>
            </a:r>
          </a:p>
          <a:p>
            <a:pPr>
              <a:lnSpc>
                <a:spcPct val="110000"/>
              </a:lnSpc>
            </a:pPr>
            <a:r>
              <a:rPr lang="he-IL" sz="7200" b="1" dirty="0">
                <a:solidFill>
                  <a:srgbClr val="0070C0"/>
                </a:solidFill>
              </a:rPr>
              <a:t>  קיימת פרצה נוחה כיום במקרה של דו"ח תאגיד ניתן לשלם את כפל הקנס בחסות החוק ולא </a:t>
            </a:r>
          </a:p>
          <a:p>
            <a:pPr marL="45720" indent="0">
              <a:lnSpc>
                <a:spcPct val="110000"/>
              </a:lnSpc>
              <a:buNone/>
            </a:pPr>
            <a:r>
              <a:rPr lang="he-IL" sz="7200" b="1" dirty="0">
                <a:solidFill>
                  <a:srgbClr val="0070C0"/>
                </a:solidFill>
              </a:rPr>
              <a:t>     נרשמים  לחובתו נקודות או רישום בגיליון רישום תעבורתי .</a:t>
            </a:r>
          </a:p>
          <a:p>
            <a:pPr>
              <a:lnSpc>
                <a:spcPct val="110000"/>
              </a:lnSpc>
            </a:pPr>
            <a:r>
              <a:rPr lang="he-IL" sz="7200" b="1" dirty="0">
                <a:solidFill>
                  <a:srgbClr val="0070C0"/>
                </a:solidFill>
              </a:rPr>
              <a:t>  הדבר גורם ליצירת תרבות נהיגה פרועה הגורמת לריבוי נהגים מסוכנים שנוהגים בקרבנו על הכביש</a:t>
            </a:r>
          </a:p>
          <a:p>
            <a:pPr>
              <a:lnSpc>
                <a:spcPct val="110000"/>
              </a:lnSpc>
              <a:buNone/>
            </a:pPr>
            <a:r>
              <a:rPr lang="he-IL" sz="7200" b="1" dirty="0">
                <a:solidFill>
                  <a:srgbClr val="0070C0"/>
                </a:solidFill>
              </a:rPr>
              <a:t>    המסכנים את שאר משתמשי הדרך ,ועל כולנו מוטלת אחריות כבדה לדאוג לבצע את ההסבה על</a:t>
            </a:r>
          </a:p>
          <a:p>
            <a:pPr>
              <a:lnSpc>
                <a:spcPct val="110000"/>
              </a:lnSpc>
              <a:buNone/>
            </a:pPr>
            <a:r>
              <a:rPr lang="he-IL" sz="7200" b="1" dirty="0">
                <a:solidFill>
                  <a:srgbClr val="0070C0"/>
                </a:solidFill>
              </a:rPr>
              <a:t>    הנהג הרשום . </a:t>
            </a:r>
          </a:p>
          <a:p>
            <a:pPr marL="0" indent="0">
              <a:buNone/>
            </a:pPr>
            <a:endParaRPr lang="he-IL" sz="7200" b="1" dirty="0"/>
          </a:p>
          <a:p>
            <a:pPr marL="0" indent="0">
              <a:buNone/>
            </a:pPr>
            <a:r>
              <a:rPr lang="he-IL" dirty="0"/>
              <a:t>       </a:t>
            </a:r>
          </a:p>
        </p:txBody>
      </p:sp>
      <p:pic>
        <p:nvPicPr>
          <p:cNvPr id="3076" name="Picture 4" descr="Image result for פסולי נהיגה">
            <a:extLst>
              <a:ext uri="{FF2B5EF4-FFF2-40B4-BE49-F238E27FC236}">
                <a16:creationId xmlns="" xmlns:a16="http://schemas.microsoft.com/office/drawing/2014/main" id="{0A312009-1922-4B33-BA45-A6FD3FB2D6F7}"/>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38200" y="1849788"/>
            <a:ext cx="2282505" cy="17335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9881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0BD8EDFC-0D21-43DE-8512-4DDFAD0CD521}"/>
              </a:ext>
            </a:extLst>
          </p:cNvPr>
          <p:cNvSpPr>
            <a:spLocks noGrp="1"/>
          </p:cNvSpPr>
          <p:nvPr>
            <p:ph type="title"/>
          </p:nvPr>
        </p:nvSpPr>
        <p:spPr>
          <a:xfrm>
            <a:off x="3053592" y="188956"/>
            <a:ext cx="8417653" cy="1325563"/>
          </a:xfrm>
        </p:spPr>
        <p:txBody>
          <a:bodyPr>
            <a:normAutofit/>
          </a:bodyPr>
          <a:lstStyle/>
          <a:p>
            <a:r>
              <a:rPr lang="he-IL" sz="3600" dirty="0">
                <a:solidFill>
                  <a:srgbClr val="0070C0"/>
                </a:solidFill>
              </a:rPr>
              <a:t>עלינו לייחס חשיבות רבה בהסבת דו"ח תאגיד </a:t>
            </a:r>
          </a:p>
        </p:txBody>
      </p:sp>
      <p:sp>
        <p:nvSpPr>
          <p:cNvPr id="3" name="מציין מיקום תוכן 2">
            <a:extLst>
              <a:ext uri="{FF2B5EF4-FFF2-40B4-BE49-F238E27FC236}">
                <a16:creationId xmlns="" xmlns:a16="http://schemas.microsoft.com/office/drawing/2014/main" id="{5CB252F9-742A-4193-B3D1-89E5429B297C}"/>
              </a:ext>
            </a:extLst>
          </p:cNvPr>
          <p:cNvSpPr>
            <a:spLocks noGrp="1"/>
          </p:cNvSpPr>
          <p:nvPr>
            <p:ph idx="1"/>
          </p:nvPr>
        </p:nvSpPr>
        <p:spPr>
          <a:xfrm>
            <a:off x="4001548" y="1761689"/>
            <a:ext cx="7352251" cy="4788402"/>
          </a:xfrm>
        </p:spPr>
        <p:txBody>
          <a:bodyPr>
            <a:normAutofit fontScale="47500" lnSpcReduction="20000"/>
          </a:bodyPr>
          <a:lstStyle/>
          <a:p>
            <a:r>
              <a:rPr lang="he-IL" sz="3300" b="1" dirty="0">
                <a:solidFill>
                  <a:srgbClr val="0070C0"/>
                </a:solidFill>
              </a:rPr>
              <a:t>על פי הערכות כמות כלי הרכב  הכוללת בחברות הליסינג בישראל </a:t>
            </a:r>
          </a:p>
          <a:p>
            <a:pPr marL="0" indent="0">
              <a:buNone/>
            </a:pPr>
            <a:r>
              <a:rPr lang="he-IL" sz="3300" b="1" dirty="0">
                <a:solidFill>
                  <a:srgbClr val="0070C0"/>
                </a:solidFill>
              </a:rPr>
              <a:t>   מוערכת ב- 400,000 מכוניות משאיות ואוטובוסים ודו גלגלי . </a:t>
            </a:r>
          </a:p>
          <a:p>
            <a:pPr marL="0" indent="0">
              <a:buNone/>
            </a:pPr>
            <a:r>
              <a:rPr lang="he-IL" sz="3300" b="1" dirty="0">
                <a:solidFill>
                  <a:srgbClr val="0070C0"/>
                </a:solidFill>
              </a:rPr>
              <a:t>   קציני הבטיחות מקבלים בכל שנה אלפי דוחות לטיפול והסבה על </a:t>
            </a:r>
          </a:p>
          <a:p>
            <a:pPr marL="0" indent="0">
              <a:buNone/>
            </a:pPr>
            <a:r>
              <a:rPr lang="he-IL" sz="3300" b="1" dirty="0">
                <a:solidFill>
                  <a:srgbClr val="0070C0"/>
                </a:solidFill>
              </a:rPr>
              <a:t>   הנהג מבצע העבירה . נהג שקיבל יותר משני דוחות משטרה מוזמן</a:t>
            </a:r>
          </a:p>
          <a:p>
            <a:pPr marL="0" indent="0">
              <a:buNone/>
            </a:pPr>
            <a:r>
              <a:rPr lang="he-IL" sz="3300" b="1" dirty="0">
                <a:solidFill>
                  <a:srgbClr val="0070C0"/>
                </a:solidFill>
              </a:rPr>
              <a:t>   לשיחת התראה בו ניתן דגש על צבירת נקודות . </a:t>
            </a:r>
          </a:p>
          <a:p>
            <a:pPr marL="0" indent="0">
              <a:buNone/>
            </a:pPr>
            <a:r>
              <a:rPr lang="he-IL" sz="3300" b="1" dirty="0">
                <a:solidFill>
                  <a:srgbClr val="0070C0"/>
                </a:solidFill>
              </a:rPr>
              <a:t>   הנהלת האיגוד בראשותי רואים חשיבות רבה בטיפול בהסבת הדוחות </a:t>
            </a:r>
          </a:p>
          <a:p>
            <a:pPr marL="0" indent="0">
              <a:buNone/>
            </a:pPr>
            <a:r>
              <a:rPr lang="he-IL" sz="3300" b="1" dirty="0">
                <a:solidFill>
                  <a:srgbClr val="0070C0"/>
                </a:solidFill>
              </a:rPr>
              <a:t>   הללו על שם הנהג מבצע העבירה . הנזק הכספי מנהיגה לא זהירה</a:t>
            </a:r>
          </a:p>
          <a:p>
            <a:pPr marL="0" indent="0">
              <a:buNone/>
            </a:pPr>
            <a:r>
              <a:rPr lang="he-IL" sz="3300" b="1" dirty="0">
                <a:solidFill>
                  <a:srgbClr val="0070C0"/>
                </a:solidFill>
              </a:rPr>
              <a:t>   ופרועה גורם לנזק כספי לחברה ולמדינה כאחת ,כאשר בכל שנה אנו</a:t>
            </a:r>
          </a:p>
          <a:p>
            <a:pPr marL="0" indent="0">
              <a:buNone/>
            </a:pPr>
            <a:r>
              <a:rPr lang="he-IL" sz="3300" b="1" dirty="0">
                <a:solidFill>
                  <a:srgbClr val="0070C0"/>
                </a:solidFill>
              </a:rPr>
              <a:t>   מדווחים על עליה במספר ההרוגים והפצועים . להזכיר הרוג בתאונה עולה</a:t>
            </a:r>
          </a:p>
          <a:p>
            <a:pPr marL="0" indent="0">
              <a:buNone/>
            </a:pPr>
            <a:r>
              <a:rPr lang="he-IL" sz="3300" b="1" dirty="0">
                <a:solidFill>
                  <a:srgbClr val="0070C0"/>
                </a:solidFill>
              </a:rPr>
              <a:t>   7- מיליון שקל למדינה . אין ספק שמדובר במשימה לאומית חשובה לצמצם </a:t>
            </a:r>
          </a:p>
          <a:p>
            <a:pPr marL="0" indent="0">
              <a:buNone/>
            </a:pPr>
            <a:r>
              <a:rPr lang="he-IL" sz="3300" b="1" dirty="0">
                <a:solidFill>
                  <a:srgbClr val="0070C0"/>
                </a:solidFill>
              </a:rPr>
              <a:t>    את מספר ההרוגים בדרכים, אם נעשה כל אשר ניתן להגיע לנהג </a:t>
            </a:r>
            <a:endParaRPr lang="he-IL" sz="3300" b="1" dirty="0" smtClean="0">
              <a:solidFill>
                <a:srgbClr val="0070C0"/>
              </a:solidFill>
            </a:endParaRPr>
          </a:p>
          <a:p>
            <a:pPr marL="0" indent="0">
              <a:buNone/>
            </a:pPr>
            <a:r>
              <a:rPr lang="he-IL" sz="3300" b="1" dirty="0" smtClean="0">
                <a:solidFill>
                  <a:srgbClr val="0070C0"/>
                </a:solidFill>
              </a:rPr>
              <a:t>     מבצע העבירה </a:t>
            </a:r>
            <a:r>
              <a:rPr lang="he-IL" b="1" dirty="0"/>
              <a:t>. </a:t>
            </a:r>
          </a:p>
          <a:p>
            <a:pPr marL="0" indent="0">
              <a:buNone/>
            </a:pPr>
            <a:r>
              <a:rPr lang="he-IL" dirty="0"/>
              <a:t> </a:t>
            </a:r>
          </a:p>
          <a:p>
            <a:pPr marL="0" indent="0">
              <a:buNone/>
            </a:pPr>
            <a:endParaRPr lang="he-IL" dirty="0"/>
          </a:p>
          <a:p>
            <a:pPr marL="0" indent="0">
              <a:buNone/>
            </a:pPr>
            <a:endParaRPr lang="he-IL" dirty="0"/>
          </a:p>
          <a:p>
            <a:endParaRPr lang="he-IL" dirty="0"/>
          </a:p>
        </p:txBody>
      </p:sp>
      <p:pic>
        <p:nvPicPr>
          <p:cNvPr id="4102" name="Picture 6" descr="Image result for מספר ההרוגים בתאונות דרכים בשנת 2019">
            <a:extLst>
              <a:ext uri="{FF2B5EF4-FFF2-40B4-BE49-F238E27FC236}">
                <a16:creationId xmlns="" xmlns:a16="http://schemas.microsoft.com/office/drawing/2014/main" id="{63F2C9CC-273D-4DAE-AACF-F1F481A6485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43813" y="1514519"/>
            <a:ext cx="2659224" cy="420514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58639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800213" y="609600"/>
            <a:ext cx="5375666" cy="1081088"/>
          </a:xfrm>
        </p:spPr>
        <p:txBody>
          <a:bodyPr/>
          <a:lstStyle/>
          <a:p>
            <a:pPr algn="r" rtl="0"/>
            <a:r>
              <a:rPr lang="he-IL" sz="4000" dirty="0">
                <a:solidFill>
                  <a:srgbClr val="0070C0"/>
                </a:solidFill>
              </a:rPr>
              <a:t>   במי פוגעת השיטה?</a:t>
            </a:r>
            <a:r>
              <a:rPr lang="en-US" sz="4000" dirty="0">
                <a:solidFill>
                  <a:srgbClr val="0070C0"/>
                </a:solidFill>
              </a:rPr>
              <a:t> </a:t>
            </a:r>
            <a:endParaRPr lang="he-IL" sz="4000" dirty="0">
              <a:solidFill>
                <a:srgbClr val="0070C0"/>
              </a:solidFill>
            </a:endParaRPr>
          </a:p>
        </p:txBody>
      </p:sp>
      <p:sp>
        <p:nvSpPr>
          <p:cNvPr id="3" name="מציין מיקום תוכן 2"/>
          <p:cNvSpPr>
            <a:spLocks noGrp="1"/>
          </p:cNvSpPr>
          <p:nvPr>
            <p:ph idx="1"/>
          </p:nvPr>
        </p:nvSpPr>
        <p:spPr/>
        <p:txBody>
          <a:bodyPr>
            <a:normAutofit fontScale="77500" lnSpcReduction="20000"/>
          </a:bodyPr>
          <a:lstStyle/>
          <a:p>
            <a:pPr marL="0" indent="0">
              <a:buNone/>
            </a:pPr>
            <a:r>
              <a:rPr lang="he-IL" dirty="0">
                <a:solidFill>
                  <a:srgbClr val="0070C0"/>
                </a:solidFill>
              </a:rPr>
              <a:t>  בהעדר בקרה ופיקוח על נהגים אלה שחמקו מאימת הדין,התוצאות </a:t>
            </a:r>
          </a:p>
          <a:p>
            <a:pPr marL="0" indent="0">
              <a:buNone/>
            </a:pPr>
            <a:r>
              <a:rPr lang="he-IL" dirty="0">
                <a:solidFill>
                  <a:srgbClr val="0070C0"/>
                </a:solidFill>
              </a:rPr>
              <a:t>  מורגשות בריבוי תאונות ותלונות על רכב תאגיד ,דבר הגורם לנזקים כספים </a:t>
            </a:r>
          </a:p>
          <a:p>
            <a:pPr marL="0" indent="0">
              <a:buNone/>
            </a:pPr>
            <a:r>
              <a:rPr lang="he-IL" dirty="0">
                <a:solidFill>
                  <a:srgbClr val="0070C0"/>
                </a:solidFill>
              </a:rPr>
              <a:t>  ואובדן ימי עבודה . </a:t>
            </a:r>
          </a:p>
          <a:p>
            <a:pPr marL="0" indent="0">
              <a:buNone/>
            </a:pPr>
            <a:r>
              <a:rPr lang="he-IL" dirty="0">
                <a:solidFill>
                  <a:srgbClr val="0070C0"/>
                </a:solidFill>
              </a:rPr>
              <a:t>  גם לחברות הליסינג נגרמים נזקים לאור המתואר פגיעות רבות </a:t>
            </a:r>
          </a:p>
          <a:p>
            <a:pPr marL="0" indent="0">
              <a:buNone/>
            </a:pPr>
            <a:r>
              <a:rPr lang="he-IL" dirty="0">
                <a:solidFill>
                  <a:srgbClr val="0070C0"/>
                </a:solidFill>
              </a:rPr>
              <a:t>  תיקון ואספקת רכב חלפי ( מקרים אלה אינם מדווחים לחברת הביטוח )</a:t>
            </a:r>
          </a:p>
          <a:p>
            <a:pPr marL="0" indent="0">
              <a:buNone/>
            </a:pPr>
            <a:r>
              <a:rPr lang="he-IL" dirty="0">
                <a:solidFill>
                  <a:srgbClr val="0070C0"/>
                </a:solidFill>
              </a:rPr>
              <a:t>  חברות הליסינג הקימו מחלקות המיועדת לטפל בהסבת דוחות לבעל </a:t>
            </a:r>
          </a:p>
          <a:p>
            <a:pPr marL="0" indent="0">
              <a:buNone/>
            </a:pPr>
            <a:r>
              <a:rPr lang="he-IL" dirty="0">
                <a:solidFill>
                  <a:srgbClr val="0070C0"/>
                </a:solidFill>
              </a:rPr>
              <a:t>  הרכב /התאגיד הרשום בחוזה החכירה.</a:t>
            </a:r>
          </a:p>
          <a:p>
            <a:pPr marL="0" indent="0">
              <a:buNone/>
            </a:pPr>
            <a:r>
              <a:rPr lang="he-IL" dirty="0">
                <a:solidFill>
                  <a:srgbClr val="0070C0"/>
                </a:solidFill>
              </a:rPr>
              <a:t>  עם הגעת הודעת הקנס לחברה קצין הבטיחות דואג להסב את הודעת </a:t>
            </a:r>
          </a:p>
          <a:p>
            <a:pPr marL="0" indent="0">
              <a:buNone/>
            </a:pPr>
            <a:r>
              <a:rPr lang="he-IL" dirty="0">
                <a:solidFill>
                  <a:srgbClr val="0070C0"/>
                </a:solidFill>
              </a:rPr>
              <a:t>  הקנס לנהג הרשום במסמכי התאגיד. </a:t>
            </a:r>
          </a:p>
          <a:p>
            <a:pPr marL="0" indent="0">
              <a:buNone/>
            </a:pPr>
            <a:r>
              <a:rPr lang="he-IL" dirty="0">
                <a:solidFill>
                  <a:srgbClr val="0070C0"/>
                </a:solidFill>
              </a:rPr>
              <a:t>  ידוע על ריבוי מקרים בהם הודעת הקנס מוסבת בפעם הרביעית לאדם אחר.</a:t>
            </a:r>
          </a:p>
          <a:p>
            <a:pPr marL="0" indent="0">
              <a:buNone/>
            </a:pPr>
            <a:r>
              <a:rPr lang="he-IL" dirty="0">
                <a:solidFill>
                  <a:srgbClr val="0070C0"/>
                </a:solidFill>
              </a:rPr>
              <a:t>  כל אלה מייצרים לכולם עבודה ובזבוז משאבים ללא כל תכלית ראויה . </a:t>
            </a:r>
          </a:p>
          <a:p>
            <a:endParaRPr lang="he-IL" dirty="0"/>
          </a:p>
        </p:txBody>
      </p:sp>
      <p:pic>
        <p:nvPicPr>
          <p:cNvPr id="5" name="תמונה 4">
            <a:extLst>
              <a:ext uri="{FF2B5EF4-FFF2-40B4-BE49-F238E27FC236}">
                <a16:creationId xmlns="" xmlns:a16="http://schemas.microsoft.com/office/drawing/2014/main" id="{FC543DA7-90BD-449E-9488-D74AD37181EB}"/>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38200" y="227806"/>
            <a:ext cx="2857500" cy="1600200"/>
          </a:xfrm>
          <a:prstGeom prst="rect">
            <a:avLst/>
          </a:prstGeom>
        </p:spPr>
      </p:pic>
      <p:pic>
        <p:nvPicPr>
          <p:cNvPr id="7" name="תמונה 6">
            <a:extLst>
              <a:ext uri="{FF2B5EF4-FFF2-40B4-BE49-F238E27FC236}">
                <a16:creationId xmlns="" xmlns:a16="http://schemas.microsoft.com/office/drawing/2014/main" id="{136C2FA8-5819-4E06-8A86-2B79C213D85D}"/>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175878" y="227806"/>
            <a:ext cx="2857501" cy="146288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46317" y="609600"/>
            <a:ext cx="7232074" cy="934191"/>
          </a:xfrm>
        </p:spPr>
        <p:txBody>
          <a:bodyPr/>
          <a:lstStyle/>
          <a:p>
            <a:pPr algn="r" rtl="0"/>
            <a:r>
              <a:rPr lang="he-IL" dirty="0">
                <a:solidFill>
                  <a:srgbClr val="0070C0"/>
                </a:solidFill>
              </a:rPr>
              <a:t>  מה מונע לשנות את המצב ? </a:t>
            </a:r>
          </a:p>
        </p:txBody>
      </p:sp>
      <p:sp>
        <p:nvSpPr>
          <p:cNvPr id="3" name="מציין מיקום תוכן 2"/>
          <p:cNvSpPr>
            <a:spLocks noGrp="1"/>
          </p:cNvSpPr>
          <p:nvPr>
            <p:ph idx="1"/>
          </p:nvPr>
        </p:nvSpPr>
        <p:spPr/>
        <p:txBody>
          <a:bodyPr/>
          <a:lstStyle/>
          <a:p>
            <a:pPr marL="0" indent="0">
              <a:lnSpc>
                <a:spcPct val="70000"/>
              </a:lnSpc>
              <a:buNone/>
            </a:pPr>
            <a:r>
              <a:rPr lang="he-IL" sz="2400" dirty="0">
                <a:solidFill>
                  <a:srgbClr val="0070C0"/>
                </a:solidFill>
              </a:rPr>
              <a:t> חוק צנעת הפרט </a:t>
            </a:r>
            <a:r>
              <a:rPr lang="he-IL" sz="2400" dirty="0" smtClean="0">
                <a:solidFill>
                  <a:srgbClr val="0070C0"/>
                </a:solidFill>
              </a:rPr>
              <a:t>,הוא החוק שמונע </a:t>
            </a:r>
            <a:r>
              <a:rPr lang="he-IL" sz="2400" dirty="0">
                <a:solidFill>
                  <a:srgbClr val="0070C0"/>
                </a:solidFill>
              </a:rPr>
              <a:t>מאיתנו את שינוי המצב הקיים .</a:t>
            </a:r>
          </a:p>
          <a:p>
            <a:pPr marL="0" indent="0">
              <a:lnSpc>
                <a:spcPct val="70000"/>
              </a:lnSpc>
              <a:buNone/>
            </a:pPr>
            <a:r>
              <a:rPr lang="he-IL" sz="2400" dirty="0">
                <a:solidFill>
                  <a:srgbClr val="0070C0"/>
                </a:solidFill>
              </a:rPr>
              <a:t> ואני שואל האם ביטחון הפרט לא חשוב יותר במקרה זה ? </a:t>
            </a:r>
            <a:endParaRPr lang="he-IL" sz="2400" dirty="0" smtClean="0">
              <a:solidFill>
                <a:srgbClr val="0070C0"/>
              </a:solidFill>
            </a:endParaRPr>
          </a:p>
          <a:p>
            <a:pPr marL="0" indent="0">
              <a:lnSpc>
                <a:spcPct val="70000"/>
              </a:lnSpc>
              <a:buNone/>
            </a:pPr>
            <a:r>
              <a:rPr lang="he-IL" sz="2400" dirty="0" smtClean="0">
                <a:solidFill>
                  <a:srgbClr val="0070C0"/>
                </a:solidFill>
              </a:rPr>
              <a:t> </a:t>
            </a:r>
            <a:r>
              <a:rPr lang="he-IL" sz="2400" dirty="0" smtClean="0">
                <a:solidFill>
                  <a:srgbClr val="0070C0"/>
                </a:solidFill>
              </a:rPr>
              <a:t>איך ניתן להסביר שקורת תאונה קטלנית יום למחרת מתפרסם בעיתון שלנהג הפוגע יש – 140 עבירות תנועה, </a:t>
            </a:r>
            <a:r>
              <a:rPr lang="he-IL" sz="2400" b="1" dirty="0" smtClean="0">
                <a:solidFill>
                  <a:srgbClr val="0070C0"/>
                </a:solidFill>
              </a:rPr>
              <a:t>היכן חוק צנעת הפרט אני שואל ? </a:t>
            </a:r>
            <a:endParaRPr lang="he-IL" sz="2400" b="1" dirty="0">
              <a:solidFill>
                <a:srgbClr val="0070C0"/>
              </a:solidFill>
            </a:endParaRPr>
          </a:p>
          <a:p>
            <a:pPr marL="0" indent="0">
              <a:lnSpc>
                <a:spcPct val="70000"/>
              </a:lnSpc>
              <a:buNone/>
            </a:pPr>
            <a:r>
              <a:rPr lang="he-IL" sz="2400" dirty="0">
                <a:solidFill>
                  <a:srgbClr val="0070C0"/>
                </a:solidFill>
              </a:rPr>
              <a:t>בשינוי חקיקה ניתן לגרום להפוך את </a:t>
            </a:r>
            <a:r>
              <a:rPr lang="he-IL" sz="2400" dirty="0" smtClean="0">
                <a:solidFill>
                  <a:srgbClr val="0070C0"/>
                </a:solidFill>
              </a:rPr>
              <a:t>מצלמות </a:t>
            </a:r>
            <a:r>
              <a:rPr lang="he-IL" sz="2400" dirty="0">
                <a:solidFill>
                  <a:srgbClr val="0070C0"/>
                </a:solidFill>
              </a:rPr>
              <a:t>המהירות ורמזור אדום למרתיעות יותר . </a:t>
            </a:r>
            <a:r>
              <a:rPr lang="he-IL" sz="2400" dirty="0" smtClean="0">
                <a:solidFill>
                  <a:srgbClr val="0070C0"/>
                </a:solidFill>
              </a:rPr>
              <a:t>במידה </a:t>
            </a:r>
            <a:r>
              <a:rPr lang="he-IL" sz="2400" dirty="0">
                <a:solidFill>
                  <a:srgbClr val="0070C0"/>
                </a:solidFill>
              </a:rPr>
              <a:t>והם יצלמו את הרכב מלפנים ולא מאחור . </a:t>
            </a:r>
          </a:p>
          <a:p>
            <a:pPr marL="0" indent="0">
              <a:lnSpc>
                <a:spcPct val="70000"/>
              </a:lnSpc>
              <a:buNone/>
            </a:pPr>
            <a:r>
              <a:rPr lang="he-IL" sz="2400" dirty="0" smtClean="0">
                <a:solidFill>
                  <a:srgbClr val="0070C0"/>
                </a:solidFill>
              </a:rPr>
              <a:t>בגרמניה ובארצות הברית יש </a:t>
            </a:r>
            <a:r>
              <a:rPr lang="he-IL" sz="2400" dirty="0">
                <a:solidFill>
                  <a:srgbClr val="0070C0"/>
                </a:solidFill>
              </a:rPr>
              <a:t>מספר מדינית שהמצלמה מצלמת את הרכב מלפנים כולל את </a:t>
            </a:r>
            <a:r>
              <a:rPr lang="he-IL" sz="2400" dirty="0" smtClean="0">
                <a:solidFill>
                  <a:srgbClr val="0070C0"/>
                </a:solidFill>
              </a:rPr>
              <a:t>הנהג </a:t>
            </a:r>
            <a:r>
              <a:rPr lang="he-IL" sz="2400" dirty="0">
                <a:solidFill>
                  <a:srgbClr val="0070C0"/>
                </a:solidFill>
              </a:rPr>
              <a:t>ויש תהיה לידו החברה מהעבודה ,חוק צנעת הפרט לא אמור להיות חומת מגן לעבריין תנועה. </a:t>
            </a:r>
          </a:p>
          <a:p>
            <a:pPr marL="0" indent="0">
              <a:lnSpc>
                <a:spcPct val="70000"/>
              </a:lnSpc>
              <a:buNone/>
            </a:pPr>
            <a:r>
              <a:rPr lang="he-IL" sz="2400" dirty="0">
                <a:solidFill>
                  <a:srgbClr val="0070C0"/>
                </a:solidFill>
              </a:rPr>
              <a:t>היום שבכל מקום יש מצלמות ברחוב ,כבישים ,בתי עסק ועוד .צנעת הפרט  מופרת ברשתות החברתיות בעת שוד גניבה ועוד </a:t>
            </a:r>
            <a:r>
              <a:rPr lang="he-IL" dirty="0"/>
              <a:t>.  </a:t>
            </a:r>
          </a:p>
          <a:p>
            <a:endParaRPr lang="he-IL" dirty="0"/>
          </a:p>
        </p:txBody>
      </p:sp>
      <p:pic>
        <p:nvPicPr>
          <p:cNvPr id="4" name="תמונה 3" descr="הורדה (2).jpg"/>
          <p:cNvPicPr>
            <a:picLocks noChangeAspect="1"/>
          </p:cNvPicPr>
          <p:nvPr/>
        </p:nvPicPr>
        <p:blipFill>
          <a:blip r:embed="rId2"/>
          <a:stretch>
            <a:fillRect/>
          </a:stretch>
        </p:blipFill>
        <p:spPr>
          <a:xfrm>
            <a:off x="257052" y="170520"/>
            <a:ext cx="2189265" cy="1373271"/>
          </a:xfrm>
          <a:prstGeom prst="rect">
            <a:avLst/>
          </a:prstGeom>
        </p:spPr>
      </p:pic>
      <p:pic>
        <p:nvPicPr>
          <p:cNvPr id="5" name="תמונה 4" descr="הורדה (3).jpg"/>
          <p:cNvPicPr>
            <a:picLocks noChangeAspect="1"/>
          </p:cNvPicPr>
          <p:nvPr/>
        </p:nvPicPr>
        <p:blipFill>
          <a:blip r:embed="rId3"/>
          <a:stretch>
            <a:fillRect/>
          </a:stretch>
        </p:blipFill>
        <p:spPr>
          <a:xfrm>
            <a:off x="9678390" y="146773"/>
            <a:ext cx="2311172" cy="13732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b="1" dirty="0" smtClean="0">
                <a:solidFill>
                  <a:srgbClr val="0070C0"/>
                </a:solidFill>
              </a:rPr>
              <a:t>   תודה על ההקשבה</a:t>
            </a:r>
            <a:r>
              <a:rPr lang="he-IL" dirty="0" smtClean="0"/>
              <a:t>  </a:t>
            </a:r>
            <a:r>
              <a:rPr lang="he-IL" dirty="0" smtClean="0"/>
              <a:t>                 </a:t>
            </a:r>
            <a:r>
              <a:rPr lang="he-IL" dirty="0" smtClean="0"/>
              <a:t>.</a:t>
            </a:r>
            <a:endParaRPr lang="he-IL" dirty="0"/>
          </a:p>
        </p:txBody>
      </p:sp>
      <p:pic>
        <p:nvPicPr>
          <p:cNvPr id="4" name="מציין מיקום תוכן 3" descr="הורדה (2).jpg"/>
          <p:cNvPicPr>
            <a:picLocks noGrp="1" noChangeAspect="1"/>
          </p:cNvPicPr>
          <p:nvPr>
            <p:ph idx="1"/>
          </p:nvPr>
        </p:nvPicPr>
        <p:blipFill>
          <a:blip r:embed="rId2"/>
          <a:stretch>
            <a:fillRect/>
          </a:stretch>
        </p:blipFill>
        <p:spPr>
          <a:xfrm>
            <a:off x="2375065" y="1983178"/>
            <a:ext cx="8170223" cy="2538087"/>
          </a:xfrm>
        </p:spPr>
      </p:pic>
    </p:spTree>
  </p:cSld>
  <p:clrMapOvr>
    <a:masterClrMapping/>
  </p:clrMapOvr>
</p:sld>
</file>

<file path=ppt/theme/theme1.xml><?xml version="1.0" encoding="utf-8"?>
<a:theme xmlns:a="http://schemas.openxmlformats.org/drawingml/2006/main" name="בסיס">
  <a:themeElements>
    <a:clrScheme name="בסיס">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בסיס">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בסיס">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בסיס</Template>
  <TotalTime>242</TotalTime>
  <Words>2228</Words>
  <Application>Microsoft Office PowerPoint</Application>
  <PresentationFormat>מותאם אישית</PresentationFormat>
  <Paragraphs>179</Paragraphs>
  <Slides>19</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19</vt:i4>
      </vt:variant>
    </vt:vector>
  </HeadingPairs>
  <TitlesOfParts>
    <vt:vector size="20" baseType="lpstr">
      <vt:lpstr>בסיס</vt:lpstr>
      <vt:lpstr>המרכז לגביית קנסות רשות האכיפה והגבייה.</vt:lpstr>
      <vt:lpstr>       ברכות והכרת תודה על הכינוס          השותפים למשימה הלאומית </vt:lpstr>
      <vt:lpstr>                                כרטיס ביקור     איגוד קציני בטיחות מקצועיים בתעבורה </vt:lpstr>
      <vt:lpstr>  - כרטיס ביקור</vt:lpstr>
      <vt:lpstr>    תפקידו המרכזי של קצין הבטחות </vt:lpstr>
      <vt:lpstr>    שינוי בחלק י' המחודש בתקנות התעבורה         בתפקדי קצין הבטיחות סדרי בטיחות                    בהפעלת כלי רכב בחברות </vt:lpstr>
      <vt:lpstr>שקופית 7</vt:lpstr>
      <vt:lpstr>תקנה 585: תפקידי קצין בטיחות (8 תפקידים ותיקים + 13 חדשים) </vt:lpstr>
      <vt:lpstr>שקופית 9</vt:lpstr>
      <vt:lpstr>שקופית 10</vt:lpstr>
      <vt:lpstr>שקופית 11</vt:lpstr>
      <vt:lpstr>שקופית 12</vt:lpstr>
      <vt:lpstr>           עפ"י פרסומים בישראל נרשמים בכל          שנה מעל מיליון דוחות על עבירות תנועה </vt:lpstr>
      <vt:lpstr>  "סעיף 'חזקת הבעלות' מחייב חשבון נפש" </vt:lpstr>
      <vt:lpstr>         עפ"י ההערכות מספרם של פסולי הנהיגה בישראל                       עובר את ה– 30,000 נהגים          כאשר חלקם כלל לא ביצעו את עבירת התנועה . </vt:lpstr>
      <vt:lpstr>עלינו לייחס חשיבות רבה בהסבת דו"ח תאגיד </vt:lpstr>
      <vt:lpstr>   במי פוגעת השיטה? </vt:lpstr>
      <vt:lpstr>  מה מונע לשנות את המצב ? </vt:lpstr>
      <vt:lpstr>   תודה על ההקשבה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המרכז לגביית קנסות רשות   האכיפה והגבייה .</dc:title>
  <dc:creator>שמעון סודאי - Shimon Sodai</dc:creator>
  <cp:lastModifiedBy>user</cp:lastModifiedBy>
  <cp:revision>36</cp:revision>
  <dcterms:created xsi:type="dcterms:W3CDTF">2020-02-13T14:08:48Z</dcterms:created>
  <dcterms:modified xsi:type="dcterms:W3CDTF">2020-03-01T18:24:29Z</dcterms:modified>
</cp:coreProperties>
</file>