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9" r:id="rId3"/>
    <p:sldId id="258" r:id="rId4"/>
    <p:sldId id="273" r:id="rId5"/>
    <p:sldId id="265" r:id="rId6"/>
    <p:sldId id="260" r:id="rId7"/>
    <p:sldId id="261" r:id="rId8"/>
    <p:sldId id="266" r:id="rId9"/>
    <p:sldId id="262" r:id="rId10"/>
    <p:sldId id="268" r:id="rId11"/>
    <p:sldId id="263" r:id="rId12"/>
    <p:sldId id="269" r:id="rId13"/>
    <p:sldId id="264" r:id="rId14"/>
    <p:sldId id="274" r:id="rId15"/>
    <p:sldId id="272" r:id="rId16"/>
    <p:sldId id="267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75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10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2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7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0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6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1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046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6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5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2670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17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1211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68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5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27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08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קבוצה 5">
            <a:extLst>
              <a:ext uri="{FF2B5EF4-FFF2-40B4-BE49-F238E27FC236}">
                <a16:creationId xmlns:a16="http://schemas.microsoft.com/office/drawing/2014/main" id="{4159E8B4-110E-2BC6-825E-D2A5D6825E5B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2052" name="קבוצה 6">
              <a:extLst>
                <a:ext uri="{FF2B5EF4-FFF2-40B4-BE49-F238E27FC236}">
                  <a16:creationId xmlns:a16="http://schemas.microsoft.com/office/drawing/2014/main" id="{1841E88C-A3BD-1246-C575-547D815E8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2056" name="תמונה 10">
                <a:extLst>
                  <a:ext uri="{FF2B5EF4-FFF2-40B4-BE49-F238E27FC236}">
                    <a16:creationId xmlns:a16="http://schemas.microsoft.com/office/drawing/2014/main" id="{D972EF1A-F5D8-056B-5119-C9D6AB5EE3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57801232-31BD-5C6D-B5E5-1B4AA92B96E6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5D727076-DD72-CC41-B788-8BF9A27AB11E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  <p:grpSp>
          <p:nvGrpSpPr>
            <p:cNvPr id="2053" name="קבוצה 7">
              <a:extLst>
                <a:ext uri="{FF2B5EF4-FFF2-40B4-BE49-F238E27FC236}">
                  <a16:creationId xmlns:a16="http://schemas.microsoft.com/office/drawing/2014/main" id="{007D00D9-22AE-323E-18EF-DFEC31420E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36669D52-AEAB-9145-F38B-D49026FC8D3E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20D0D747-11EF-7A16-6E3E-3855C422535E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0E870559-5740-D47F-1070-B894C425AD7E}"/>
              </a:ext>
            </a:extLst>
          </p:cNvPr>
          <p:cNvSpPr txBox="1">
            <a:spLocks/>
          </p:cNvSpPr>
          <p:nvPr/>
        </p:nvSpPr>
        <p:spPr>
          <a:xfrm>
            <a:off x="974785" y="790126"/>
            <a:ext cx="10299940" cy="117382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3200" b="1" dirty="0">
                <a:solidFill>
                  <a:srgbClr val="FF0000"/>
                </a:solidFill>
              </a:rPr>
              <a:t>שיפור וייעול ממשק ההזנה בתמרים מזן מג'הול להעלאת כמות ואיכות היבול , בתנאי הגידול בקעת הירדן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CD5DD64-0B24-F52E-B8EA-9228CE2FFC7F}"/>
              </a:ext>
            </a:extLst>
          </p:cNvPr>
          <p:cNvSpPr txBox="1">
            <a:spLocks/>
          </p:cNvSpPr>
          <p:nvPr/>
        </p:nvSpPr>
        <p:spPr>
          <a:xfrm>
            <a:off x="558799" y="2477958"/>
            <a:ext cx="7335835" cy="2762244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e-IL" sz="2800" dirty="0"/>
              <a:t>אפרים ציפלביץ'</a:t>
            </a:r>
          </a:p>
          <a:p>
            <a:pPr marL="0" indent="0" algn="ctr">
              <a:buNone/>
            </a:pPr>
            <a:r>
              <a:rPr lang="he-IL" sz="2800" dirty="0"/>
              <a:t>ד"ר שי דניאל</a:t>
            </a:r>
          </a:p>
          <a:p>
            <a:pPr marL="0" indent="0" algn="ctr">
              <a:buNone/>
            </a:pPr>
            <a:r>
              <a:rPr lang="he-IL" sz="2800" dirty="0"/>
              <a:t>רוני מיכאלובסקי</a:t>
            </a:r>
          </a:p>
          <a:p>
            <a:pPr marL="0" indent="0" algn="ctr">
              <a:buNone/>
            </a:pPr>
            <a:r>
              <a:rPr lang="he-IL" sz="2800" dirty="0"/>
              <a:t>אבי סטרומזה</a:t>
            </a:r>
          </a:p>
          <a:p>
            <a:pPr marL="0" indent="0" algn="ctr">
              <a:buNone/>
            </a:pPr>
            <a:r>
              <a:rPr lang="he-IL" sz="2800" dirty="0"/>
              <a:t>יובל שני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9C1239B-70C1-3348-F1F5-851D04579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473" y="5295508"/>
            <a:ext cx="8809204" cy="102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/>
              <a:t>רקע לביצוע הניסוי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800" dirty="0"/>
              <a:t>עליה במחירי הדשנים (נכון להיום 500 ליטר 6-2-9 עולה 900 ₪).</a:t>
            </a:r>
          </a:p>
          <a:p>
            <a:r>
              <a:rPr lang="he-IL" sz="2800" dirty="0"/>
              <a:t>בניסוי גידול של תמרים אורגאניים היבול והאיכות היו דומים לקונבנציונלי (העלות של 3 קוב לדונם קומפוסט כולל הפיזור 200-300 ₪).</a:t>
            </a:r>
          </a:p>
          <a:p>
            <a:r>
              <a:rPr lang="he-IL" sz="2800" dirty="0"/>
              <a:t>רצון לחסוך בעלויות היצור ללא פגיעה ביבול או באיכות</a:t>
            </a:r>
          </a:p>
          <a:p>
            <a:pPr marL="0" indent="0">
              <a:buNone/>
            </a:pPr>
            <a:endParaRPr lang="he-IL" sz="2800" dirty="0"/>
          </a:p>
        </p:txBody>
      </p:sp>
      <p:grpSp>
        <p:nvGrpSpPr>
          <p:cNvPr id="7" name="קבוצה 5">
            <a:extLst>
              <a:ext uri="{FF2B5EF4-FFF2-40B4-BE49-F238E27FC236}">
                <a16:creationId xmlns:a16="http://schemas.microsoft.com/office/drawing/2014/main" id="{48B9B052-0C8C-3237-CD68-5D2B829887CE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8" name="קבוצה 6">
              <a:extLst>
                <a:ext uri="{FF2B5EF4-FFF2-40B4-BE49-F238E27FC236}">
                  <a16:creationId xmlns:a16="http://schemas.microsoft.com/office/drawing/2014/main" id="{FD8E115B-94BC-EEB3-9964-1324FE647B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12" name="תמונה 10">
                <a:extLst>
                  <a:ext uri="{FF2B5EF4-FFF2-40B4-BE49-F238E27FC236}">
                    <a16:creationId xmlns:a16="http://schemas.microsoft.com/office/drawing/2014/main" id="{FA062D64-B91B-6116-7769-35DF0BC67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E85D8812-0682-EE6E-B979-F9E40A3BD370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4DC4E8B5-1C4B-59B4-91D1-42E1957F5E7E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  <p:grpSp>
          <p:nvGrpSpPr>
            <p:cNvPr id="9" name="קבוצה 7">
              <a:extLst>
                <a:ext uri="{FF2B5EF4-FFF2-40B4-BE49-F238E27FC236}">
                  <a16:creationId xmlns:a16="http://schemas.microsoft.com/office/drawing/2014/main" id="{223077FE-A771-5AE5-C8FB-F4D662FFAE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3201B5D2-EB4D-3503-9B81-B01247A294E9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626ED03E-8762-6860-1FD7-072C125FE9CA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chemeClr val="accent5">
                      <a:lumMod val="75000"/>
                    </a:schemeClr>
                  </a:gs>
                  <a:gs pos="60000">
                    <a:srgbClr val="92D050"/>
                  </a:gs>
                  <a:gs pos="98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280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מטרות המחקר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36677" y="1572126"/>
            <a:ext cx="9816860" cy="3581400"/>
          </a:xfrm>
        </p:spPr>
        <p:txBody>
          <a:bodyPr>
            <a:normAutofit/>
          </a:bodyPr>
          <a:lstStyle/>
          <a:p>
            <a:r>
              <a:rPr lang="he-IL" sz="2800" dirty="0"/>
              <a:t>בדיקת אפשרות חיסכון בעליות דישון במטע תמרים בבקעת הירדן</a:t>
            </a:r>
          </a:p>
          <a:p>
            <a:r>
              <a:rPr lang="he-IL" sz="2800" dirty="0"/>
              <a:t>1. האם ניתן להשתמש בקומפוסט כתחליף לדישון כימי?</a:t>
            </a:r>
          </a:p>
          <a:p>
            <a:pPr marL="0" indent="0">
              <a:buNone/>
            </a:pPr>
            <a:r>
              <a:rPr lang="he-IL" sz="2800" dirty="0"/>
              <a:t>(דישון כימי מלא ב- 6-2-9 עולה כיום כ-900 ₪ לדונם לעונה, 3 מ"ק לד' קומפוסט כולל העלות של הפיזור עולה 200-300₪ לדונם לעונה בהתאם למקור הקומפוסט)</a:t>
            </a:r>
            <a:endParaRPr lang="en-US" sz="2800" dirty="0"/>
          </a:p>
          <a:p>
            <a:r>
              <a:rPr lang="he-IL" sz="2800" dirty="0"/>
              <a:t>2. האם יש צורך בדישון בגידול תמרים כשמשקים במי קולחין שמכילים יסודות הזנה?</a:t>
            </a:r>
            <a:endParaRPr lang="en-US" sz="2800" dirty="0"/>
          </a:p>
          <a:p>
            <a:endParaRPr lang="he-IL" sz="2800" dirty="0"/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36F5F0DA-A059-E64C-21E0-682C43C9B2F6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7" name="קבוצה 6">
              <a:extLst>
                <a:ext uri="{FF2B5EF4-FFF2-40B4-BE49-F238E27FC236}">
                  <a16:creationId xmlns:a16="http://schemas.microsoft.com/office/drawing/2014/main" id="{9D274A59-4201-4993-0ADF-DDC23F82C4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11" name="תמונה 10">
                <a:extLst>
                  <a:ext uri="{FF2B5EF4-FFF2-40B4-BE49-F238E27FC236}">
                    <a16:creationId xmlns:a16="http://schemas.microsoft.com/office/drawing/2014/main" id="{D068845F-1596-5856-12AB-46C21075BA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7C07737C-031D-A4A5-0CDE-D095B47AF091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0B309927-0F58-DC6A-E0D8-3DCF6F1A8AC0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ACC0D26E-C678-83D3-80C0-65FFA995B3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B3A6D4AD-F2E6-C4F0-F9FB-BC92DAF556AC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B706339E-90A8-1BC1-3F26-84711074AD4A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480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B51027-BE09-A24F-5BD6-4ABADFD20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008B3E-F9E2-04F7-9192-E2E018BF9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b="1" dirty="0"/>
              <a:t>נתוני פתיחה של הניסוי</a:t>
            </a:r>
          </a:p>
        </p:txBody>
      </p:sp>
    </p:spTree>
    <p:extLst>
      <p:ext uri="{BB962C8B-B14F-4D97-AF65-F5344CB8AC3E}">
        <p14:creationId xmlns:p14="http://schemas.microsoft.com/office/powerpoint/2010/main" val="252714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983947-972C-7B13-1DF8-2DC78B5D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811" y="624110"/>
            <a:ext cx="10052801" cy="622382"/>
          </a:xfrm>
        </p:spPr>
        <p:txBody>
          <a:bodyPr>
            <a:normAutofit/>
          </a:bodyPr>
          <a:lstStyle/>
          <a:p>
            <a:pPr algn="r"/>
            <a:r>
              <a:rPr lang="he-IL" sz="2400" dirty="0"/>
              <a:t>השתנות רמת המוליכות החשמלית והחנקן המינראלי במי ההשקיה של הניסוי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E8553D07-A93F-2204-0CF8-24EFF4C9C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1476" y="1246492"/>
            <a:ext cx="7676312" cy="5008479"/>
          </a:xfrm>
          <a:prstGeom prst="rect">
            <a:avLst/>
          </a:prstGeom>
        </p:spPr>
      </p:pic>
      <p:grpSp>
        <p:nvGrpSpPr>
          <p:cNvPr id="3" name="קבוצה 5">
            <a:extLst>
              <a:ext uri="{FF2B5EF4-FFF2-40B4-BE49-F238E27FC236}">
                <a16:creationId xmlns:a16="http://schemas.microsoft.com/office/drawing/2014/main" id="{A086E7BC-3FEC-A403-9621-BD94A74C7CBA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E5BFDF25-E8CD-7B22-A818-682149280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4CBDD527-BBFF-142F-2924-D13455E9C8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EEA7BE5B-3E11-BA93-9953-0B9F559B4854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5851C279-65CF-B71F-787C-42F2D489AB79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78C19883-FAE6-D5D3-BF11-1E66E5861F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5C55A24-97BD-9009-402C-05D9C62B3610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051AB0C6-DEB0-D23E-9E2E-5FBFD157A429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629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dirty="0"/>
              <a:t>ריכוז ממוצע של יסודות הזנה ומוליכות חשמלית במים ממאגר תירצה (נדגם בראש המערכת של הניסוי).</a:t>
            </a:r>
          </a:p>
        </p:txBody>
      </p:sp>
      <p:graphicFrame>
        <p:nvGraphicFramePr>
          <p:cNvPr id="8" name="מציין מיקום תוכן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45531"/>
              </p:ext>
            </p:extLst>
          </p:nvPr>
        </p:nvGraphicFramePr>
        <p:xfrm>
          <a:off x="523790" y="2101516"/>
          <a:ext cx="10980822" cy="24109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27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10">
                  <a:extLst>
                    <a:ext uri="{9D8B030D-6E8A-4147-A177-3AD203B41FA5}">
                      <a16:colId xmlns:a16="http://schemas.microsoft.com/office/drawing/2014/main" val="1260628663"/>
                    </a:ext>
                  </a:extLst>
                </a:gridCol>
                <a:gridCol w="1363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1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9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</a:rPr>
                        <a:t>מוליכות חשמלית (דצי'/מ')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ח. חנקתי  (מ"ג 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ח. אמוניקאלי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ח. מינראלי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זרחן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אשלגן (מא"ק/ל')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2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מי השקיה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>
                          <a:effectLst/>
                        </a:rPr>
                        <a:t>3.30±0.2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</a:rPr>
                        <a:t>3.50±0.6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</a:rPr>
                        <a:t>12.1±3.4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</a:rPr>
                        <a:t>15.6±4.8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>
                          <a:effectLst/>
                        </a:rPr>
                        <a:t>1.1±0.42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</a:rPr>
                        <a:t>0.4±0.12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32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כמות ל 1200 קוב (ק"ג יסוד)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18.7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2.9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23.2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336219"/>
                  </a:ext>
                </a:extLst>
              </a:tr>
              <a:tr h="37832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המלצות (ק"ג יסוד)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5.4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2000" dirty="0"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4451163"/>
                  </a:ext>
                </a:extLst>
              </a:tr>
            </a:tbl>
          </a:graphicData>
        </a:graphic>
      </p:graphicFrame>
      <p:sp>
        <p:nvSpPr>
          <p:cNvPr id="6" name="שמש 5">
            <a:extLst>
              <a:ext uri="{FF2B5EF4-FFF2-40B4-BE49-F238E27FC236}">
                <a16:creationId xmlns:a16="http://schemas.microsoft.com/office/drawing/2014/main" id="{16CA5250-7A3A-EDC8-B3F7-96E8DBC37AB0}"/>
              </a:ext>
            </a:extLst>
          </p:cNvPr>
          <p:cNvSpPr/>
          <p:nvPr/>
        </p:nvSpPr>
        <p:spPr>
          <a:xfrm>
            <a:off x="10164122" y="5590582"/>
            <a:ext cx="264695" cy="240814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F36C3FC9-3C18-8C00-45DD-6125D3D7BD3A}"/>
              </a:ext>
            </a:extLst>
          </p:cNvPr>
          <p:cNvSpPr txBox="1"/>
          <p:nvPr/>
        </p:nvSpPr>
        <p:spPr>
          <a:xfrm>
            <a:off x="4235649" y="5526323"/>
            <a:ext cx="67176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rgbClr val="FF0000"/>
                </a:solidFill>
              </a:rPr>
              <a:t>רמת יסודות המקרו במים כ 50% מהמלצת הדישון של התמרים</a:t>
            </a:r>
          </a:p>
        </p:txBody>
      </p:sp>
      <p:grpSp>
        <p:nvGrpSpPr>
          <p:cNvPr id="3" name="קבוצה 5">
            <a:extLst>
              <a:ext uri="{FF2B5EF4-FFF2-40B4-BE49-F238E27FC236}">
                <a16:creationId xmlns:a16="http://schemas.microsoft.com/office/drawing/2014/main" id="{32AEF026-F187-D9FE-E90D-833586A878BE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4" name="קבוצה 6">
              <a:extLst>
                <a:ext uri="{FF2B5EF4-FFF2-40B4-BE49-F238E27FC236}">
                  <a16:creationId xmlns:a16="http://schemas.microsoft.com/office/drawing/2014/main" id="{C85B08FF-E28B-E6EE-607A-69B488C298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11" name="תמונה 10">
                <a:extLst>
                  <a:ext uri="{FF2B5EF4-FFF2-40B4-BE49-F238E27FC236}">
                    <a16:creationId xmlns:a16="http://schemas.microsoft.com/office/drawing/2014/main" id="{B6E88BEB-904F-5479-AF6E-239DEAE95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EE47095-D7FA-C407-B9B3-F199E644BAF8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983EF546-45C8-229C-8B99-706D6BE667BA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קבוצה 7">
              <a:extLst>
                <a:ext uri="{FF2B5EF4-FFF2-40B4-BE49-F238E27FC236}">
                  <a16:creationId xmlns:a16="http://schemas.microsoft.com/office/drawing/2014/main" id="{01A60973-39A5-D5C7-1EDF-E2355913DD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28CEFA3-1C1B-2D72-096A-4D54410E30F9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C194B841-2715-E7F5-1837-BAECEE61CCF0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48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92925" y="351094"/>
            <a:ext cx="8911687" cy="956339"/>
          </a:xfrm>
        </p:spPr>
        <p:txBody>
          <a:bodyPr/>
          <a:lstStyle/>
          <a:p>
            <a:pPr algn="r"/>
            <a:r>
              <a:rPr lang="he-IL" dirty="0"/>
              <a:t>שיטות וחומרים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71600" y="1307433"/>
            <a:ext cx="9601200" cy="4768094"/>
          </a:xfrm>
        </p:spPr>
        <p:txBody>
          <a:bodyPr>
            <a:noAutofit/>
          </a:bodyPr>
          <a:lstStyle/>
          <a:p>
            <a:r>
              <a:rPr lang="he-IL" sz="2000" dirty="0"/>
              <a:t>זן מג'הול בסרטבה, מקור המים מאגר תירצה.</a:t>
            </a:r>
          </a:p>
          <a:p>
            <a:r>
              <a:rPr lang="he-IL" sz="2000" dirty="0"/>
              <a:t>שנת נטיעה 2017- נטיעה של חוטרי משתלה.</a:t>
            </a:r>
          </a:p>
          <a:p>
            <a:r>
              <a:rPr lang="he-IL" sz="2000" dirty="0"/>
              <a:t>דילול ידות ל 18 ידות לעץ, דילול 40 סנסנים, 8 פירות לסנסן.</a:t>
            </a:r>
          </a:p>
          <a:p>
            <a:r>
              <a:rPr lang="he-IL" sz="2000" dirty="0"/>
              <a:t>בניסוי 5 טיפולים ב 4 חזרות בבלוקים באקראי</a:t>
            </a:r>
          </a:p>
          <a:p>
            <a:r>
              <a:rPr lang="he-IL" sz="2000" dirty="0"/>
              <a:t>פרוט הטיפולים בניסוי</a:t>
            </a:r>
          </a:p>
          <a:p>
            <a:r>
              <a:rPr lang="he-IL" sz="2000" dirty="0"/>
              <a:t>1. דישון כימי מלא 6-2-9 לפי 500 ליטר לד' לעונה למטע בוגר.</a:t>
            </a:r>
          </a:p>
          <a:p>
            <a:r>
              <a:rPr lang="he-IL" sz="2000" dirty="0"/>
              <a:t>2. מתן קומפוסט בוצה לפי 3 מ"ק לד' פעם בעונה בדצמבר/ינואר </a:t>
            </a:r>
            <a:r>
              <a:rPr lang="he-IL" sz="2000" b="1" dirty="0">
                <a:solidFill>
                  <a:srgbClr val="FF0000"/>
                </a:solidFill>
              </a:rPr>
              <a:t>(לא מאושר ב </a:t>
            </a:r>
            <a:r>
              <a:rPr lang="en-US" sz="2000" b="1" dirty="0">
                <a:solidFill>
                  <a:srgbClr val="FF0000"/>
                </a:solidFill>
              </a:rPr>
              <a:t>GLOBALGAP</a:t>
            </a:r>
            <a:r>
              <a:rPr lang="he-IL" sz="2000" b="1" dirty="0">
                <a:solidFill>
                  <a:srgbClr val="FF0000"/>
                </a:solidFill>
              </a:rPr>
              <a:t>!!!)</a:t>
            </a:r>
            <a:endParaRPr lang="he-IL" sz="2000" b="1" dirty="0"/>
          </a:p>
          <a:p>
            <a:r>
              <a:rPr lang="he-IL" sz="2000" dirty="0"/>
              <a:t>3. קומפוסט בוצה כמו בטיפול 2+ תמיסת אשלגן כלורי 0-0-15 לפי 250 ליטר לד' לעונה</a:t>
            </a:r>
          </a:p>
          <a:p>
            <a:r>
              <a:rPr lang="he-IL" sz="2000" dirty="0"/>
              <a:t>4. קומפוסט בקר לפי 3 מ"ק לד' לעונה יישום פעם בעונה בדצמבר/ינואר.</a:t>
            </a:r>
          </a:p>
          <a:p>
            <a:r>
              <a:rPr lang="he-IL" sz="2000" dirty="0"/>
              <a:t>5. ללא דשן</a:t>
            </a:r>
          </a:p>
        </p:txBody>
      </p:sp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8F49E985-394E-9DD0-E01F-0113F08CA9A1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BD846A91-ECDA-58A3-26A1-B7A70056DD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F1074C09-AC62-CA48-0EA0-6F0878118F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335281CF-891F-F070-C469-32D1FDBC17AB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C054E29E-B1A2-78C0-5CFA-AEA1D0D343E4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2C8F6CBF-C086-D762-BC55-7DE163207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E7081A1-AC89-CB12-6CCA-E4E60B7CEAD9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B47B246F-CFE9-3B6D-A997-AA441185CB96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798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EC816-7B75-BA43-D3D6-9A3FED23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693" y="88233"/>
            <a:ext cx="8911687" cy="589128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מפה של שטח הניסוי</a:t>
            </a:r>
          </a:p>
        </p:txBody>
      </p:sp>
      <p:grpSp>
        <p:nvGrpSpPr>
          <p:cNvPr id="3" name="קבוצה 5">
            <a:extLst>
              <a:ext uri="{FF2B5EF4-FFF2-40B4-BE49-F238E27FC236}">
                <a16:creationId xmlns:a16="http://schemas.microsoft.com/office/drawing/2014/main" id="{E7876314-52DC-6B13-D3BA-B37AD2C18669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477E8AE3-46E7-1B46-73A8-90BB1191DC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DBE18FC8-0687-FBCC-FF9E-EC80E4589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5B29B2B2-0A8C-CC0B-BD2F-B8471FB1CA4F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EEC90FA5-D852-73BD-5447-340D86AA0D46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89331D56-D87C-64CE-B4E6-F4EA8C9155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05CBF3B0-B508-861C-1D31-190AB289BE5A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5B09CB5C-CF3B-5DC3-6A41-14E849FD6E97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6" name="מציין מיקום תוכן 15">
            <a:extLst>
              <a:ext uri="{FF2B5EF4-FFF2-40B4-BE49-F238E27FC236}">
                <a16:creationId xmlns:a16="http://schemas.microsoft.com/office/drawing/2014/main" id="{59CEE24C-059F-2D35-D513-5211D2766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12786" y="908517"/>
            <a:ext cx="3926901" cy="544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6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21368" y="427007"/>
            <a:ext cx="11478127" cy="873907"/>
          </a:xfrm>
        </p:spPr>
        <p:txBody>
          <a:bodyPr/>
          <a:lstStyle/>
          <a:p>
            <a:pPr algn="r"/>
            <a:r>
              <a:rPr lang="he-IL" u="sng" dirty="0"/>
              <a:t>השפעת הטיפולים על היבול והאיכות של התמרים בגדיד 2024</a:t>
            </a:r>
            <a:endParaRPr lang="he-IL" dirty="0"/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4540020-86F0-BB4B-9F7B-3CFC7642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474" y="2133600"/>
            <a:ext cx="10181138" cy="3777622"/>
          </a:xfrm>
        </p:spPr>
        <p:txBody>
          <a:bodyPr/>
          <a:lstStyle/>
          <a:p>
            <a:endParaRPr lang="he-IL" dirty="0"/>
          </a:p>
        </p:txBody>
      </p:sp>
      <p:graphicFrame>
        <p:nvGraphicFramePr>
          <p:cNvPr id="3" name="אובייקט 2">
            <a:extLst>
              <a:ext uri="{FF2B5EF4-FFF2-40B4-BE49-F238E27FC236}">
                <a16:creationId xmlns:a16="http://schemas.microsoft.com/office/drawing/2014/main" id="{7D287316-940B-0215-4975-966375B22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008505"/>
              </p:ext>
            </p:extLst>
          </p:nvPr>
        </p:nvGraphicFramePr>
        <p:xfrm>
          <a:off x="315167" y="1954327"/>
          <a:ext cx="11363120" cy="3777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090339" imgH="2132796" progId="Word.Document.12">
                  <p:embed/>
                </p:oleObj>
              </mc:Choice>
              <mc:Fallback>
                <p:oleObj name="Document" r:id="rId2" imgW="7090339" imgH="21327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5167" y="1954327"/>
                        <a:ext cx="11363120" cy="3777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AE0595B4-A081-DA9A-3075-9067D2806D28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160D31B3-A64D-5124-0C6F-AF110C7004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10" name="תמונה 10">
                <a:extLst>
                  <a:ext uri="{FF2B5EF4-FFF2-40B4-BE49-F238E27FC236}">
                    <a16:creationId xmlns:a16="http://schemas.microsoft.com/office/drawing/2014/main" id="{EC69AF28-A019-AAAF-EA07-0D4B2912F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E374072B-8399-6DC7-CA66-DA530AE94C76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D09FFC16-46CD-182E-0311-46B3832701D0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קבוצה 7">
              <a:extLst>
                <a:ext uri="{FF2B5EF4-FFF2-40B4-BE49-F238E27FC236}">
                  <a16:creationId xmlns:a16="http://schemas.microsoft.com/office/drawing/2014/main" id="{09375B01-7B0E-C93E-A8B6-A007874E1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76DF7A4C-5A91-5FC8-F00A-012361458734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644EBD3F-2EA5-7ED1-D967-FCFF132E4108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2DDFBDD2-B944-D5B8-C09A-AC99FA122B83}"/>
              </a:ext>
            </a:extLst>
          </p:cNvPr>
          <p:cNvSpPr/>
          <p:nvPr/>
        </p:nvSpPr>
        <p:spPr>
          <a:xfrm>
            <a:off x="1866900" y="3094997"/>
            <a:ext cx="752475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>
            <a:extLst>
              <a:ext uri="{FF2B5EF4-FFF2-40B4-BE49-F238E27FC236}">
                <a16:creationId xmlns:a16="http://schemas.microsoft.com/office/drawing/2014/main" id="{189C6F44-A5CC-A6D2-85B4-6C193C5CE6B7}"/>
              </a:ext>
            </a:extLst>
          </p:cNvPr>
          <p:cNvSpPr/>
          <p:nvPr/>
        </p:nvSpPr>
        <p:spPr>
          <a:xfrm>
            <a:off x="1785937" y="3977010"/>
            <a:ext cx="914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79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DD7398-EA1B-B349-35B4-62DB4E5CB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3532"/>
          </a:xfrm>
        </p:spPr>
        <p:txBody>
          <a:bodyPr/>
          <a:lstStyle/>
          <a:p>
            <a:pPr algn="ctr"/>
            <a:r>
              <a:rPr lang="he-IL" dirty="0"/>
              <a:t>מסקנות משנת 2024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DB94DE5-89AC-7E7F-BEBD-555EC46AD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4597"/>
            <a:ext cx="8915400" cy="4286625"/>
          </a:xfrm>
        </p:spPr>
        <p:txBody>
          <a:bodyPr>
            <a:noAutofit/>
          </a:bodyPr>
          <a:lstStyle/>
          <a:p>
            <a:r>
              <a:rPr lang="he-IL" sz="2800" dirty="0"/>
              <a:t>הטיפולים לא השפיעו על היבול ועל רמת השילפוח</a:t>
            </a:r>
          </a:p>
          <a:p>
            <a:r>
              <a:rPr lang="he-IL" sz="2800" dirty="0"/>
              <a:t>דישון כימי גורם לכך שהפרי יהיה יותר רטוב</a:t>
            </a:r>
          </a:p>
          <a:p>
            <a:r>
              <a:rPr lang="he-IL" sz="2800" dirty="0"/>
              <a:t>הזנה באשלגן גורמת לפרי יותר יבש (פרי מוכן לאריזה ללא צורך ביבוש נוסף)</a:t>
            </a:r>
            <a:endParaRPr lang="he-IL" sz="2800" dirty="0">
              <a:solidFill>
                <a:srgbClr val="FF0000"/>
              </a:solidFill>
            </a:endParaRPr>
          </a:p>
          <a:p>
            <a:r>
              <a:rPr lang="he-IL" sz="2800" dirty="0">
                <a:solidFill>
                  <a:srgbClr val="FF0000"/>
                </a:solidFill>
              </a:rPr>
              <a:t>בהנחה שאי אפשר יהיה לסמוך רק על יסודות ההזנה שיש במים האלטרנטיבה של שימוש בקומפוסט נותנת תוצאות לא פחות טובות מהתוצאות שמקבלים כשמשתמשים בדשן כימי (החיסכון 600-700 ₪ לדונם לעונה).</a:t>
            </a:r>
          </a:p>
        </p:txBody>
      </p:sp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4B13FE30-9416-F4EE-AFCC-DEB8F4257E0B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A3403E9B-ED5C-C384-4653-6C85A4ACEE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B298BFB7-B272-8780-76B5-10D1F9CB9C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8B03A49A-DC4F-C6F4-CA82-EABA424DD038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344FE291-5892-4E98-AB64-E0E8617D0E46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F71AC56D-81E2-F8B8-34F7-A251AFAD1A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25A75598-D059-A536-D88F-C668A6C5872B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1F1FAF27-77EA-8B9E-1D27-B8AAF99F8B3E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810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64632" y="624110"/>
            <a:ext cx="9946105" cy="715406"/>
          </a:xfrm>
        </p:spPr>
        <p:txBody>
          <a:bodyPr>
            <a:normAutofit/>
          </a:bodyPr>
          <a:lstStyle/>
          <a:p>
            <a:pPr algn="r"/>
            <a:r>
              <a:rPr lang="he-IL" sz="2400" u="sng" dirty="0"/>
              <a:t>השפעת הטיפולים על הרמה של יסודות הזנה ויסודות מליחות בעלים( אוגוסט 24)</a:t>
            </a:r>
            <a:endParaRPr lang="he-IL" sz="2400" dirty="0"/>
          </a:p>
        </p:txBody>
      </p:sp>
      <p:graphicFrame>
        <p:nvGraphicFramePr>
          <p:cNvPr id="3" name="מציין מיקום תוכן 2">
            <a:extLst>
              <a:ext uri="{FF2B5EF4-FFF2-40B4-BE49-F238E27FC236}">
                <a16:creationId xmlns:a16="http://schemas.microsoft.com/office/drawing/2014/main" id="{C17B03AF-0CCB-1B67-D34D-E8909ECB7D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342290"/>
              </p:ext>
            </p:extLst>
          </p:nvPr>
        </p:nvGraphicFramePr>
        <p:xfrm>
          <a:off x="1900989" y="2310064"/>
          <a:ext cx="9472863" cy="356936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50523">
                  <a:extLst>
                    <a:ext uri="{9D8B030D-6E8A-4147-A177-3AD203B41FA5}">
                      <a16:colId xmlns:a16="http://schemas.microsoft.com/office/drawing/2014/main" val="4255350203"/>
                    </a:ext>
                  </a:extLst>
                </a:gridCol>
                <a:gridCol w="856357">
                  <a:extLst>
                    <a:ext uri="{9D8B030D-6E8A-4147-A177-3AD203B41FA5}">
                      <a16:colId xmlns:a16="http://schemas.microsoft.com/office/drawing/2014/main" val="670633752"/>
                    </a:ext>
                  </a:extLst>
                </a:gridCol>
                <a:gridCol w="635179">
                  <a:extLst>
                    <a:ext uri="{9D8B030D-6E8A-4147-A177-3AD203B41FA5}">
                      <a16:colId xmlns:a16="http://schemas.microsoft.com/office/drawing/2014/main" val="1372828426"/>
                    </a:ext>
                  </a:extLst>
                </a:gridCol>
                <a:gridCol w="914015">
                  <a:extLst>
                    <a:ext uri="{9D8B030D-6E8A-4147-A177-3AD203B41FA5}">
                      <a16:colId xmlns:a16="http://schemas.microsoft.com/office/drawing/2014/main" val="2242450027"/>
                    </a:ext>
                  </a:extLst>
                </a:gridCol>
                <a:gridCol w="757111">
                  <a:extLst>
                    <a:ext uri="{9D8B030D-6E8A-4147-A177-3AD203B41FA5}">
                      <a16:colId xmlns:a16="http://schemas.microsoft.com/office/drawing/2014/main" val="1300607634"/>
                    </a:ext>
                  </a:extLst>
                </a:gridCol>
                <a:gridCol w="931974">
                  <a:extLst>
                    <a:ext uri="{9D8B030D-6E8A-4147-A177-3AD203B41FA5}">
                      <a16:colId xmlns:a16="http://schemas.microsoft.com/office/drawing/2014/main" val="1216676307"/>
                    </a:ext>
                  </a:extLst>
                </a:gridCol>
                <a:gridCol w="1215536">
                  <a:extLst>
                    <a:ext uri="{9D8B030D-6E8A-4147-A177-3AD203B41FA5}">
                      <a16:colId xmlns:a16="http://schemas.microsoft.com/office/drawing/2014/main" val="696491420"/>
                    </a:ext>
                  </a:extLst>
                </a:gridCol>
                <a:gridCol w="1205139">
                  <a:extLst>
                    <a:ext uri="{9D8B030D-6E8A-4147-A177-3AD203B41FA5}">
                      <a16:colId xmlns:a16="http://schemas.microsoft.com/office/drawing/2014/main" val="3200422634"/>
                    </a:ext>
                  </a:extLst>
                </a:gridCol>
                <a:gridCol w="1207029">
                  <a:extLst>
                    <a:ext uri="{9D8B030D-6E8A-4147-A177-3AD203B41FA5}">
                      <a16:colId xmlns:a16="http://schemas.microsoft.com/office/drawing/2014/main" val="1160363704"/>
                    </a:ext>
                  </a:extLst>
                </a:gridCol>
              </a:tblGrid>
              <a:tr h="89940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הטיפול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חנקן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זרחן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אשלגן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מגניון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כלוריד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ברזל   </a:t>
                      </a:r>
                      <a:r>
                        <a:rPr lang="he-IL" sz="1600">
                          <a:effectLst/>
                        </a:rPr>
                        <a:t> </a:t>
                      </a:r>
                      <a:r>
                        <a:rPr lang="he-IL" sz="1600" kern="100">
                          <a:effectLst/>
                        </a:rPr>
                        <a:t> (מ"ג לק"ג)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אבץ       (מ"ג לק"ג)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מנגן        (מ"ג לק"ג)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6546500"/>
                  </a:ext>
                </a:extLst>
              </a:tr>
              <a:tr h="59489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דישון מלא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1.52 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0.89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0.61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318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70 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7706716"/>
                  </a:ext>
                </a:extLst>
              </a:tr>
              <a:tr h="59489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ללא דשן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1.75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0.84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0.50 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359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87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689411"/>
                  </a:ext>
                </a:extLst>
              </a:tr>
              <a:tr h="29038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קומפוסט בוצה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1.73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0.69 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0.64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349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103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8577789"/>
                  </a:ext>
                </a:extLst>
              </a:tr>
              <a:tr h="59489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קומפוסט בוצה+ 0-0-15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1.62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0.91 א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0.60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349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19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>
                          <a:effectLst/>
                        </a:rPr>
                        <a:t>93 אב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9030731"/>
                  </a:ext>
                </a:extLst>
              </a:tr>
              <a:tr h="59489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קומפוסט </a:t>
                      </a:r>
                      <a:r>
                        <a:rPr lang="he-IL" sz="1600" dirty="0">
                          <a:effectLst/>
                        </a:rPr>
                        <a:t>בקר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1.61 אב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0.12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0.85 אב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0.20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0.62 אב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347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19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600" kern="100" dirty="0">
                          <a:effectLst/>
                        </a:rPr>
                        <a:t>92 אב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9148844"/>
                  </a:ext>
                </a:extLst>
              </a:tr>
            </a:tbl>
          </a:graphicData>
        </a:graphic>
      </p:graphicFrame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9AB2B24D-A2DB-0C59-7254-C60C4A53EAB2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BD8EDBF9-AE0F-B652-E6D7-E3142782E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0E205108-A356-C638-5226-12DBAD765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73CC4C3F-E8BC-7990-9923-D77CE669A539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0742C1C7-EA23-1BF5-9772-3CCCB87E3F31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04DA5920-1D14-ACF0-F1F0-7F23C467D0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AF2D6450-4233-D573-7FB4-60B534FF5F8B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4F7E7E42-8DD0-0AF3-3788-265254EC2EE3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9724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6C3172-1374-54FC-59A5-D08F49A5B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ניתוח התוצאות של הבדיקות עלים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AF2602-2889-F24F-7987-33D1A8CA0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779" y="1708484"/>
            <a:ext cx="9683833" cy="3777622"/>
          </a:xfrm>
        </p:spPr>
        <p:txBody>
          <a:bodyPr/>
          <a:lstStyle/>
          <a:p>
            <a:r>
              <a:rPr lang="he-IL" dirty="0"/>
              <a:t>רמת החנקן בטיפול שקיבל את הדישון הכימי הייתה נמוכה באופן מובהק מהרמה בטיפולים האחרים</a:t>
            </a:r>
          </a:p>
          <a:p>
            <a:r>
              <a:rPr lang="he-IL" dirty="0"/>
              <a:t>יש תגובה לאשלגן- רמת האשלגן בעלים בטיפול של קומפוסט בוצה+ אשלגן גבוהה באופן מובהק מרמת האשלגן בטיפול של הקומפוסט בוצה ללא אשלגן!!</a:t>
            </a:r>
          </a:p>
          <a:p>
            <a:r>
              <a:rPr lang="he-IL" dirty="0"/>
              <a:t>כל הטיפולים גורמים לקליטה יותר גבוהה של כלור בצמח (הרמה הנמוכה ביותר של הכלור בעלים התקבלה בטיפול ללא דשן).</a:t>
            </a:r>
          </a:p>
          <a:p>
            <a:endParaRPr lang="he-IL" dirty="0"/>
          </a:p>
        </p:txBody>
      </p:sp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AEC14AD0-5C7C-5061-4D98-285BEE35131D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6C29832F-E378-8E57-341D-48208C6BEA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A02F4DB1-4561-3651-53EF-C261C4984C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6CE50F3C-033D-7074-841E-F3762F8B9453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B3951DD0-2DD3-CB8D-84FB-CB2EF99D5CB7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895A537B-8695-FF76-0567-9870439373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7E33BD36-AA40-5831-4C8E-ED49326955D4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A6F6C980-ECFB-D0EF-C0D8-4E8DA3506FB7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506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6362" y="0"/>
            <a:ext cx="11798968" cy="163511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u="sng" dirty="0"/>
              <a:t>השפעת הטיפולים על רמת יסודות הזנה ומליחות בחתך הקרקע בסיום הגדיד 2024</a:t>
            </a:r>
            <a:endParaRPr lang="he-IL" sz="2800" dirty="0"/>
          </a:p>
        </p:txBody>
      </p:sp>
      <p:graphicFrame>
        <p:nvGraphicFramePr>
          <p:cNvPr id="12" name="מציין מיקום תוכן 11">
            <a:extLst>
              <a:ext uri="{FF2B5EF4-FFF2-40B4-BE49-F238E27FC236}">
                <a16:creationId xmlns:a16="http://schemas.microsoft.com/office/drawing/2014/main" id="{9A297630-9407-A984-0F41-3062653A6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564591"/>
              </p:ext>
            </p:extLst>
          </p:nvPr>
        </p:nvGraphicFramePr>
        <p:xfrm>
          <a:off x="558792" y="389462"/>
          <a:ext cx="10469576" cy="6430797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2617394">
                  <a:extLst>
                    <a:ext uri="{9D8B030D-6E8A-4147-A177-3AD203B41FA5}">
                      <a16:colId xmlns:a16="http://schemas.microsoft.com/office/drawing/2014/main" val="4104577012"/>
                    </a:ext>
                  </a:extLst>
                </a:gridCol>
                <a:gridCol w="2617394">
                  <a:extLst>
                    <a:ext uri="{9D8B030D-6E8A-4147-A177-3AD203B41FA5}">
                      <a16:colId xmlns:a16="http://schemas.microsoft.com/office/drawing/2014/main" val="1060058265"/>
                    </a:ext>
                  </a:extLst>
                </a:gridCol>
                <a:gridCol w="2617394">
                  <a:extLst>
                    <a:ext uri="{9D8B030D-6E8A-4147-A177-3AD203B41FA5}">
                      <a16:colId xmlns:a16="http://schemas.microsoft.com/office/drawing/2014/main" val="715659251"/>
                    </a:ext>
                  </a:extLst>
                </a:gridCol>
                <a:gridCol w="2617394">
                  <a:extLst>
                    <a:ext uri="{9D8B030D-6E8A-4147-A177-3AD203B41FA5}">
                      <a16:colId xmlns:a16="http://schemas.microsoft.com/office/drawing/2014/main" val="172658667"/>
                    </a:ext>
                  </a:extLst>
                </a:gridCol>
              </a:tblGrid>
              <a:tr h="395757">
                <a:tc rowSpan="2"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הטיפול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זרחן (מ"ג לק"ג)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אשלגן (מ"ג לליטר)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ח. חנקתי (מ"ג לק"ג)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7022"/>
                  </a:ext>
                </a:extLst>
              </a:tr>
              <a:tr h="334013"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עומק מדגם 0-20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13536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דישון מלא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25.0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27.8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29.2 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522683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ללא דשן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23.6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19.1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4.3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14828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בוצה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13.1 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16.8 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11.6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592148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בוצה+ 0-0-15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19.2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33.9 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6.3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59870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בקר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41.1 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14.2 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8.0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17775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endParaRPr lang="he-IL" sz="16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עומק מדגם 20-40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429892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דישון מלא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8.5 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34.8 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77648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ללא דשן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22.7 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11.2 אב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074063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בוצה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15.8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6.1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80618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בוצה+ 0-0-15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11.5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5.7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374811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בקר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12.8 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5.0 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899265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endParaRPr lang="he-IL" sz="16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עומק מדגם 40-60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258233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דישון מלא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14.2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29994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ללא דשן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68873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בוצה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7.0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46629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בוצה+ 0-0-15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125950"/>
                  </a:ext>
                </a:extLst>
              </a:tr>
              <a:tr h="334013"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קומפוסט בקר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02880"/>
                  </a:ext>
                </a:extLst>
              </a:tr>
            </a:tbl>
          </a:graphicData>
        </a:graphic>
      </p:graphicFrame>
      <p:grpSp>
        <p:nvGrpSpPr>
          <p:cNvPr id="4" name="קבוצה 6">
            <a:extLst>
              <a:ext uri="{FF2B5EF4-FFF2-40B4-BE49-F238E27FC236}">
                <a16:creationId xmlns:a16="http://schemas.microsoft.com/office/drawing/2014/main" id="{59A606AB-7C72-9B1E-7689-4F7E367CCEAD}"/>
              </a:ext>
            </a:extLst>
          </p:cNvPr>
          <p:cNvGrpSpPr>
            <a:grpSpLocks/>
          </p:cNvGrpSpPr>
          <p:nvPr/>
        </p:nvGrpSpPr>
        <p:grpSpPr bwMode="auto">
          <a:xfrm>
            <a:off x="11164581" y="2060575"/>
            <a:ext cx="1027425" cy="4797425"/>
            <a:chOff x="11047751" y="2004092"/>
            <a:chExt cx="1027394" cy="4797058"/>
          </a:xfrm>
        </p:grpSpPr>
        <p:pic>
          <p:nvPicPr>
            <p:cNvPr id="9" name="תמונה 10">
              <a:extLst>
                <a:ext uri="{FF2B5EF4-FFF2-40B4-BE49-F238E27FC236}">
                  <a16:creationId xmlns:a16="http://schemas.microsoft.com/office/drawing/2014/main" id="{C3A30921-170C-BDE6-BE8A-C737476CF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7751" y="5844883"/>
              <a:ext cx="1027394" cy="956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מלבן 10">
              <a:extLst>
                <a:ext uri="{FF2B5EF4-FFF2-40B4-BE49-F238E27FC236}">
                  <a16:creationId xmlns:a16="http://schemas.microsoft.com/office/drawing/2014/main" id="{88DCD037-62F7-A04C-66FE-DB5B8DFD80A8}"/>
                </a:ext>
              </a:extLst>
            </p:cNvPr>
            <p:cNvSpPr/>
            <p:nvPr/>
          </p:nvSpPr>
          <p:spPr>
            <a:xfrm rot="5400000" flipV="1">
              <a:off x="9572616" y="3901802"/>
              <a:ext cx="3841456" cy="46036"/>
            </a:xfrm>
            <a:prstGeom prst="rect">
              <a:avLst/>
            </a:prstGeom>
            <a:gradFill flip="none" rotWithShape="1">
              <a:gsLst>
                <a:gs pos="15000">
                  <a:srgbClr val="4472C4">
                    <a:lumMod val="75000"/>
                  </a:srgbClr>
                </a:gs>
                <a:gs pos="60000">
                  <a:srgbClr val="92D050"/>
                </a:gs>
                <a:gs pos="98000">
                  <a:srgbClr val="ED7D31">
                    <a:lumMod val="75000"/>
                  </a:srgbClr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0A103FA2-77E9-841E-40B1-3B536624369A}"/>
              </a:ext>
            </a:extLst>
          </p:cNvPr>
          <p:cNvSpPr/>
          <p:nvPr/>
        </p:nvSpPr>
        <p:spPr>
          <a:xfrm>
            <a:off x="6972300" y="2447925"/>
            <a:ext cx="400050" cy="3429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>
            <a:extLst>
              <a:ext uri="{FF2B5EF4-FFF2-40B4-BE49-F238E27FC236}">
                <a16:creationId xmlns:a16="http://schemas.microsoft.com/office/drawing/2014/main" id="{88BF7EE9-D7C5-C6B8-4A90-4541E5AB957C}"/>
              </a:ext>
            </a:extLst>
          </p:cNvPr>
          <p:cNvSpPr/>
          <p:nvPr/>
        </p:nvSpPr>
        <p:spPr>
          <a:xfrm>
            <a:off x="4362450" y="2105026"/>
            <a:ext cx="409576" cy="342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>
            <a:extLst>
              <a:ext uri="{FF2B5EF4-FFF2-40B4-BE49-F238E27FC236}">
                <a16:creationId xmlns:a16="http://schemas.microsoft.com/office/drawing/2014/main" id="{7A2AD1E0-A232-14A0-4F6D-629D9C1DB8C8}"/>
              </a:ext>
            </a:extLst>
          </p:cNvPr>
          <p:cNvSpPr/>
          <p:nvPr/>
        </p:nvSpPr>
        <p:spPr>
          <a:xfrm>
            <a:off x="1533524" y="1114425"/>
            <a:ext cx="657225" cy="33337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>
            <a:extLst>
              <a:ext uri="{FF2B5EF4-FFF2-40B4-BE49-F238E27FC236}">
                <a16:creationId xmlns:a16="http://schemas.microsoft.com/office/drawing/2014/main" id="{9F6A65CA-AA86-FAAD-B508-1A98F445A8B3}"/>
              </a:ext>
            </a:extLst>
          </p:cNvPr>
          <p:cNvSpPr/>
          <p:nvPr/>
        </p:nvSpPr>
        <p:spPr>
          <a:xfrm>
            <a:off x="1533524" y="3095627"/>
            <a:ext cx="723901" cy="400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extLst>
              <a:ext uri="{FF2B5EF4-FFF2-40B4-BE49-F238E27FC236}">
                <a16:creationId xmlns:a16="http://schemas.microsoft.com/office/drawing/2014/main" id="{5FD508A2-806F-C50A-E959-DE98470C2A5D}"/>
              </a:ext>
            </a:extLst>
          </p:cNvPr>
          <p:cNvSpPr/>
          <p:nvPr/>
        </p:nvSpPr>
        <p:spPr>
          <a:xfrm>
            <a:off x="6791325" y="3429000"/>
            <a:ext cx="647701" cy="4000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271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E0D811-0C54-2F17-C942-C0A274DE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9785"/>
          </a:xfrm>
        </p:spPr>
        <p:txBody>
          <a:bodyPr/>
          <a:lstStyle/>
          <a:p>
            <a:pPr algn="r"/>
            <a:r>
              <a:rPr lang="he-IL" dirty="0"/>
              <a:t>בדיקות קרקע ובדיקות עלים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E65D3A-CBB7-85DA-FB13-2B04E3E48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800" dirty="0"/>
              <a:t>הקורלציה בין הטיפולים לבין הבדיקות בקרקע או בדיקות עלים איננה מושלמת בשלב זה וכדי להגיע למסקנות: מה עדיף- האם בדיקות קרקע או בדיקות עלים ? נצטרך להמשיך עם הניסוי עוד מס' שנים.</a:t>
            </a:r>
          </a:p>
          <a:p>
            <a:r>
              <a:rPr lang="he-IL" sz="2800" dirty="0"/>
              <a:t>כמו כן כדי לדייק את ערכי הסף ג"כ נצטרך להמשיך את המעקב</a:t>
            </a:r>
          </a:p>
        </p:txBody>
      </p:sp>
    </p:spTree>
    <p:extLst>
      <p:ext uri="{BB962C8B-B14F-4D97-AF65-F5344CB8AC3E}">
        <p14:creationId xmlns:p14="http://schemas.microsoft.com/office/powerpoint/2010/main" val="286575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6EA2E1E-3147-0A6C-EABE-315D428F5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DC7C6F-056E-8FC7-7F42-259B02F1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5" y="624110"/>
            <a:ext cx="11999494" cy="1280890"/>
          </a:xfrm>
        </p:spPr>
        <p:txBody>
          <a:bodyPr>
            <a:normAutofit/>
          </a:bodyPr>
          <a:lstStyle/>
          <a:p>
            <a:pPr algn="r"/>
            <a:r>
              <a:rPr lang="he-IL" sz="3200" dirty="0"/>
              <a:t>ריכוז יסודות הזנה ומוליכות חשמלית במי ההשקיה של התמרים באזורים שונים של הבקעה 11-12/2024.</a:t>
            </a:r>
          </a:p>
        </p:txBody>
      </p:sp>
      <p:graphicFrame>
        <p:nvGraphicFramePr>
          <p:cNvPr id="8" name="מציין מיקום תוכן 7">
            <a:extLst>
              <a:ext uri="{FF2B5EF4-FFF2-40B4-BE49-F238E27FC236}">
                <a16:creationId xmlns:a16="http://schemas.microsoft.com/office/drawing/2014/main" id="{F1E43452-9D3C-8662-5F04-65B145A02E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075712"/>
              </p:ext>
            </p:extLst>
          </p:nvPr>
        </p:nvGraphicFramePr>
        <p:xfrm>
          <a:off x="1550486" y="1905000"/>
          <a:ext cx="9614089" cy="294284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61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383">
                  <a:extLst>
                    <a:ext uri="{9D8B030D-6E8A-4147-A177-3AD203B41FA5}">
                      <a16:colId xmlns:a16="http://schemas.microsoft.com/office/drawing/2014/main" val="1260628663"/>
                    </a:ext>
                  </a:extLst>
                </a:gridCol>
                <a:gridCol w="1394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5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9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3946">
                  <a:extLst>
                    <a:ext uri="{9D8B030D-6E8A-4147-A177-3AD203B41FA5}">
                      <a16:colId xmlns:a16="http://schemas.microsoft.com/office/drawing/2014/main" val="964062110"/>
                    </a:ext>
                  </a:extLst>
                </a:gridCol>
              </a:tblGrid>
              <a:tr h="10522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</a:rPr>
                        <a:t>מוליכות חשמלית (דצי'/מ')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ח. מינראלי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זרחן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</a:rPr>
                        <a:t>אשלגן (מא"ק/ל')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 err="1">
                          <a:effectLst/>
                          <a:latin typeface="Times New Roman" panose="02020603050405020304" pitchFamily="18" charset="0"/>
                        </a:rPr>
                        <a:t>בורון</a:t>
                      </a: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 (מ"ג/ל')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סרטבה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3.4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6.9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0.34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0.18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4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נתיב הגדוד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3.6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25.1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1.7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0.63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0.28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3501753"/>
                  </a:ext>
                </a:extLst>
              </a:tr>
              <a:tr h="2494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נעמה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2.2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67.6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5.58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0.99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2255733"/>
                  </a:ext>
                </a:extLst>
              </a:tr>
              <a:tr h="2494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משואה קו מזרחי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6.2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11.7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1.14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0.63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453092"/>
                  </a:ext>
                </a:extLst>
              </a:tr>
              <a:tr h="2494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משואה קו ראשי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3.8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67.7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5.6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1.16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0.39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352124"/>
                  </a:ext>
                </a:extLst>
              </a:tr>
              <a:tr h="4380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</a:pPr>
                      <a:r>
                        <a:rPr lang="he-IL" sz="1600" dirty="0">
                          <a:effectLst/>
                          <a:latin typeface="Times New Roman" panose="02020603050405020304" pitchFamily="18" charset="0"/>
                        </a:rPr>
                        <a:t>ריכוז מינימום רצוי לפי 1200 קוב לד' לעונה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b="1" dirty="0"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effectLst/>
                          <a:latin typeface="Times New Roman" panose="02020603050405020304" pitchFamily="18" charset="0"/>
                        </a:rPr>
                        <a:t>9.0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he-IL" sz="1600" b="1" dirty="0">
                          <a:effectLst/>
                          <a:latin typeface="Times New Roman" panose="02020603050405020304" pitchFamily="18" charset="0"/>
                        </a:rPr>
                        <a:t>1.3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4057722"/>
                  </a:ext>
                </a:extLst>
              </a:tr>
            </a:tbl>
          </a:graphicData>
        </a:graphic>
      </p:graphicFrame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FE6294E-9336-0E8F-ECFF-E1CF6E47D640}"/>
              </a:ext>
            </a:extLst>
          </p:cNvPr>
          <p:cNvSpPr txBox="1"/>
          <p:nvPr/>
        </p:nvSpPr>
        <p:spPr>
          <a:xfrm>
            <a:off x="8205537" y="5396227"/>
            <a:ext cx="257795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יעילות קליטת החנקן 85%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98E13FC-CF23-3227-B0D0-76720AE53FB6}"/>
              </a:ext>
            </a:extLst>
          </p:cNvPr>
          <p:cNvSpPr txBox="1"/>
          <p:nvPr/>
        </p:nvSpPr>
        <p:spPr>
          <a:xfrm>
            <a:off x="8223259" y="5650727"/>
            <a:ext cx="253947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יעילות קליטת הזרחן 60%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632BADE-50D4-30B5-F4AB-C2FF64906002}"/>
              </a:ext>
            </a:extLst>
          </p:cNvPr>
          <p:cNvSpPr txBox="1"/>
          <p:nvPr/>
        </p:nvSpPr>
        <p:spPr>
          <a:xfrm>
            <a:off x="8137498" y="5987034"/>
            <a:ext cx="271099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יעילות קליטת האשלגן 70%</a:t>
            </a: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898AF0C0-F38C-15C8-0A66-1462FFC898C4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7" name="קבוצה 6">
              <a:extLst>
                <a:ext uri="{FF2B5EF4-FFF2-40B4-BE49-F238E27FC236}">
                  <a16:creationId xmlns:a16="http://schemas.microsoft.com/office/drawing/2014/main" id="{4CF4287E-3CB2-A781-2DBE-6A5668E25B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12" name="תמונה 10">
                <a:extLst>
                  <a:ext uri="{FF2B5EF4-FFF2-40B4-BE49-F238E27FC236}">
                    <a16:creationId xmlns:a16="http://schemas.microsoft.com/office/drawing/2014/main" id="{C0C3E028-03BB-27F5-282A-3782FACDE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25AB415F-181F-E595-35CA-BDBEA672EE63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9EF66AEE-C0FC-BB89-9952-6E9C62F3ED48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קבוצה 7">
              <a:extLst>
                <a:ext uri="{FF2B5EF4-FFF2-40B4-BE49-F238E27FC236}">
                  <a16:creationId xmlns:a16="http://schemas.microsoft.com/office/drawing/2014/main" id="{A48E6019-67C6-8020-7597-3F4AD9D7D7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AE987AC5-AC9C-884F-DFBF-E7A3C9AE31EB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3AB47CA7-8A57-B50B-3348-51F716B1130D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732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F9891C-5872-7463-9A17-8CAB231B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456" y="108953"/>
            <a:ext cx="8911687" cy="798095"/>
          </a:xfrm>
        </p:spPr>
        <p:txBody>
          <a:bodyPr/>
          <a:lstStyle/>
          <a:p>
            <a:pPr algn="r"/>
            <a:r>
              <a:rPr lang="he-IL" dirty="0"/>
              <a:t>נתוני הקומפוסטים שמשמשים בניסוי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316F342C-AA20-7CA5-769C-67F24DA73F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135915"/>
              </p:ext>
            </p:extLst>
          </p:nvPr>
        </p:nvGraphicFramePr>
        <p:xfrm>
          <a:off x="558799" y="985116"/>
          <a:ext cx="10869344" cy="541005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735954">
                  <a:extLst>
                    <a:ext uri="{9D8B030D-6E8A-4147-A177-3AD203B41FA5}">
                      <a16:colId xmlns:a16="http://schemas.microsoft.com/office/drawing/2014/main" val="2176503039"/>
                    </a:ext>
                  </a:extLst>
                </a:gridCol>
                <a:gridCol w="2903621">
                  <a:extLst>
                    <a:ext uri="{9D8B030D-6E8A-4147-A177-3AD203B41FA5}">
                      <a16:colId xmlns:a16="http://schemas.microsoft.com/office/drawing/2014/main" val="2886523587"/>
                    </a:ext>
                  </a:extLst>
                </a:gridCol>
                <a:gridCol w="1668379">
                  <a:extLst>
                    <a:ext uri="{9D8B030D-6E8A-4147-A177-3AD203B41FA5}">
                      <a16:colId xmlns:a16="http://schemas.microsoft.com/office/drawing/2014/main" val="3098877268"/>
                    </a:ext>
                  </a:extLst>
                </a:gridCol>
                <a:gridCol w="2561390">
                  <a:extLst>
                    <a:ext uri="{9D8B030D-6E8A-4147-A177-3AD203B41FA5}">
                      <a16:colId xmlns:a16="http://schemas.microsoft.com/office/drawing/2014/main" val="1587100011"/>
                    </a:ext>
                  </a:extLst>
                </a:gridCol>
              </a:tblGrid>
              <a:tr h="123150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2000" dirty="0">
                          <a:effectLst/>
                        </a:rPr>
                        <a:t>הנתון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המלצות/תקן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2000" dirty="0">
                          <a:effectLst/>
                        </a:rPr>
                        <a:t>קומפוסט בקר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קומפוסט בוצה (</a:t>
                      </a:r>
                      <a:r>
                        <a:rPr lang="he-IL" sz="1800" dirty="0">
                          <a:solidFill>
                            <a:schemeClr val="bg1"/>
                          </a:solidFill>
                          <a:effectLst/>
                        </a:rPr>
                        <a:t>לחומר אין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he-IL" sz="1800" dirty="0">
                          <a:solidFill>
                            <a:schemeClr val="bg1"/>
                          </a:solidFill>
                          <a:effectLst/>
                        </a:rPr>
                        <a:t>אישור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(GLOBALGAP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6588243"/>
                  </a:ext>
                </a:extLst>
              </a:tr>
              <a:tr h="738179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מוליכות חשמלית ביחס 1:10                          (דציסימנס למטר)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רצוי שיהיה נמוך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8.54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2.66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0608235"/>
                  </a:ext>
                </a:extLst>
              </a:tr>
              <a:tr h="73709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ח"א (%)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רצוי מעל 40% </a:t>
                      </a:r>
                      <a:r>
                        <a:rPr lang="he-IL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בתקן מינימום 25%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58.8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47.5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7792572"/>
                  </a:ext>
                </a:extLst>
              </a:tr>
              <a:tr h="348651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יחס</a:t>
                      </a:r>
                      <a:r>
                        <a:rPr lang="en-US" sz="1800" dirty="0">
                          <a:effectLst/>
                        </a:rPr>
                        <a:t>C/N 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10-15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13.5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8.7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7707626"/>
                  </a:ext>
                </a:extLst>
              </a:tr>
              <a:tr h="73709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חנקן (%)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תלוי במקור הקומפוסט </a:t>
                      </a:r>
                      <a:r>
                        <a:rPr lang="he-IL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בתקן מינימום 1.5%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2.56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3.22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8052830"/>
                  </a:ext>
                </a:extLst>
              </a:tr>
              <a:tr h="34925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זרחן (%)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תמיד גבוה                     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1.16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1.74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858995"/>
                  </a:ext>
                </a:extLst>
              </a:tr>
              <a:tr h="34925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אשלגן (%)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אין תקן/ אין המלצה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3.27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0.48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7481406"/>
                  </a:ext>
                </a:extLst>
              </a:tr>
              <a:tr h="34925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משקל מרחבי (ק"ג לליטר)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כנ"ל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0.47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0.65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3242525"/>
                  </a:ext>
                </a:extLst>
              </a:tr>
              <a:tr h="34925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ח"י (%)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כנ"ל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</a:pPr>
                      <a:r>
                        <a:rPr lang="he-IL" sz="1800" dirty="0">
                          <a:effectLst/>
                        </a:rPr>
                        <a:t>60.8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57.6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5432495"/>
                  </a:ext>
                </a:extLst>
              </a:tr>
            </a:tbl>
          </a:graphicData>
        </a:graphic>
      </p:graphicFrame>
      <p:grpSp>
        <p:nvGrpSpPr>
          <p:cNvPr id="3" name="קבוצה 5">
            <a:extLst>
              <a:ext uri="{FF2B5EF4-FFF2-40B4-BE49-F238E27FC236}">
                <a16:creationId xmlns:a16="http://schemas.microsoft.com/office/drawing/2014/main" id="{7A8947CF-6198-93C6-608A-6CED2E6BDDA2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37E703E7-9AEC-9306-7782-DC3FE7FA32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CA04DD5C-14BB-B8D8-5F0A-BEC9DF861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031C15E1-BEE2-8F1C-7A72-552D97ED6D57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33EAD98E-2947-AE98-EAAB-C09E9754D96B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833865A7-5B04-575E-6E69-881123B44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D24EF400-009A-BF24-B243-CF2FCBDFF14D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08A08559-04BE-A916-BBCF-8CDA35A4CB49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4411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D0E8BC-D2C0-62EE-E4CF-8C89D510A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385"/>
          </a:xfrm>
        </p:spPr>
        <p:txBody>
          <a:bodyPr/>
          <a:lstStyle/>
          <a:p>
            <a:pPr algn="r"/>
            <a:r>
              <a:rPr lang="he-IL" dirty="0"/>
              <a:t>תרומה של יסודות הזנה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6990F76-38AB-9E78-5410-40B220BC1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/>
              <a:t>קומפוסט בקר משקל מרחבי 0.47</a:t>
            </a:r>
          </a:p>
          <a:p>
            <a:pPr marL="0" indent="0">
              <a:buNone/>
            </a:pPr>
            <a:r>
              <a:rPr lang="he-IL" sz="2400" dirty="0"/>
              <a:t>      3 קוב שוקל 3*0.47=1.41 טון</a:t>
            </a:r>
          </a:p>
          <a:p>
            <a:r>
              <a:rPr lang="he-IL" sz="2400" dirty="0"/>
              <a:t>חנקן 1.41*2.56*1000/100= </a:t>
            </a:r>
            <a:r>
              <a:rPr lang="he-IL" sz="2400" u="sng" dirty="0"/>
              <a:t>36 ק"ג </a:t>
            </a:r>
          </a:p>
          <a:p>
            <a:r>
              <a:rPr lang="he-IL" sz="2400" dirty="0"/>
              <a:t>זרחן 1.41*1.16*10=</a:t>
            </a:r>
            <a:r>
              <a:rPr lang="he-IL" sz="2400" u="sng" dirty="0"/>
              <a:t>16.4 ק"ג </a:t>
            </a:r>
          </a:p>
          <a:p>
            <a:r>
              <a:rPr lang="he-IL" sz="2400" dirty="0"/>
              <a:t>אשלגן 1.41*3.27*10=</a:t>
            </a:r>
            <a:r>
              <a:rPr lang="he-IL" sz="2400" u="sng" dirty="0"/>
              <a:t>46 ק"ג</a:t>
            </a:r>
          </a:p>
          <a:p>
            <a:r>
              <a:rPr lang="he-IL" sz="2400" u="sng" dirty="0"/>
              <a:t>מספק את כל החנקן ואת כל האשלגן </a:t>
            </a:r>
          </a:p>
          <a:p>
            <a:r>
              <a:rPr lang="he-IL" sz="2400" u="sng" dirty="0"/>
              <a:t>יש עודף גדול של זרחן</a:t>
            </a:r>
          </a:p>
        </p:txBody>
      </p:sp>
      <p:grpSp>
        <p:nvGrpSpPr>
          <p:cNvPr id="4" name="קבוצה 5">
            <a:extLst>
              <a:ext uri="{FF2B5EF4-FFF2-40B4-BE49-F238E27FC236}">
                <a16:creationId xmlns:a16="http://schemas.microsoft.com/office/drawing/2014/main" id="{A6798247-96D2-3E0A-68D9-0DF4BC3EF715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71488"/>
            <a:ext cx="11742737" cy="6386512"/>
            <a:chOff x="449612" y="471976"/>
            <a:chExt cx="11742388" cy="6386024"/>
          </a:xfrm>
        </p:grpSpPr>
        <p:grpSp>
          <p:nvGrpSpPr>
            <p:cNvPr id="5" name="קבוצה 6">
              <a:extLst>
                <a:ext uri="{FF2B5EF4-FFF2-40B4-BE49-F238E27FC236}">
                  <a16:creationId xmlns:a16="http://schemas.microsoft.com/office/drawing/2014/main" id="{89447928-99B8-7769-4A02-BE29E387E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72455" y="2060942"/>
              <a:ext cx="5219545" cy="4797058"/>
              <a:chOff x="6855600" y="2004092"/>
              <a:chExt cx="5219545" cy="4797058"/>
            </a:xfrm>
          </p:grpSpPr>
          <p:pic>
            <p:nvPicPr>
              <p:cNvPr id="9" name="תמונה 10">
                <a:extLst>
                  <a:ext uri="{FF2B5EF4-FFF2-40B4-BE49-F238E27FC236}">
                    <a16:creationId xmlns:a16="http://schemas.microsoft.com/office/drawing/2014/main" id="{406E437B-DBF4-70A4-C0DB-FAFD8F5D47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7751" y="5844883"/>
                <a:ext cx="1027394" cy="956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87183603-F57E-BC1B-5967-8DFF08A2D419}"/>
                  </a:ext>
                </a:extLst>
              </p:cNvPr>
              <p:cNvSpPr/>
              <p:nvPr/>
            </p:nvSpPr>
            <p:spPr>
              <a:xfrm flipV="1">
                <a:off x="6855600" y="6369383"/>
                <a:ext cx="4030543" cy="44447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452F84B0-3185-9AAB-4FD7-208CDC5574A6}"/>
                  </a:ext>
                </a:extLst>
              </p:cNvPr>
              <p:cNvSpPr/>
              <p:nvPr/>
            </p:nvSpPr>
            <p:spPr>
              <a:xfrm rot="5400000" flipV="1">
                <a:off x="9572616" y="3901802"/>
                <a:ext cx="3841456" cy="46036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קבוצה 7">
              <a:extLst>
                <a:ext uri="{FF2B5EF4-FFF2-40B4-BE49-F238E27FC236}">
                  <a16:creationId xmlns:a16="http://schemas.microsoft.com/office/drawing/2014/main" id="{47334298-E50D-C111-86B8-3A6298C144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612" y="471976"/>
              <a:ext cx="1417607" cy="1354941"/>
              <a:chOff x="7307612" y="1423047"/>
              <a:chExt cx="1417607" cy="1354941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3387DE5B-72C5-DE06-EE8B-EA3D7F0BDAB2}"/>
                  </a:ext>
                </a:extLst>
              </p:cNvPr>
              <p:cNvSpPr/>
              <p:nvPr/>
            </p:nvSpPr>
            <p:spPr>
              <a:xfrm rot="16200000" flipV="1">
                <a:off x="6659169" y="2093714"/>
                <a:ext cx="1333398" cy="36511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28F9786D-6D0E-B0B7-A19A-050788EB8035}"/>
                  </a:ext>
                </a:extLst>
              </p:cNvPr>
              <p:cNvSpPr/>
              <p:nvPr/>
            </p:nvSpPr>
            <p:spPr>
              <a:xfrm rot="10800000">
                <a:off x="7353648" y="1423047"/>
                <a:ext cx="1371559" cy="36509"/>
              </a:xfrm>
              <a:prstGeom prst="rect">
                <a:avLst/>
              </a:prstGeom>
              <a:gradFill flip="none" rotWithShape="1">
                <a:gsLst>
                  <a:gs pos="15000">
                    <a:srgbClr val="4472C4">
                      <a:lumMod val="75000"/>
                    </a:srgbClr>
                  </a:gs>
                  <a:gs pos="60000">
                    <a:srgbClr val="92D050"/>
                  </a:gs>
                  <a:gs pos="98000">
                    <a:srgbClr val="ED7D31">
                      <a:lumMod val="75000"/>
                    </a:srgbClr>
                  </a:gs>
                </a:gsLst>
                <a:lin ang="108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382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עשן מתפתל">
  <a:themeElements>
    <a:clrScheme name="עשן מתפתל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1202</TotalTime>
  <Words>1060</Words>
  <Application>Microsoft Office PowerPoint</Application>
  <PresentationFormat>מסך רחב</PresentationFormat>
  <Paragraphs>276</Paragraphs>
  <Slides>17</Slides>
  <Notes>0</Notes>
  <HiddenSlides>3</HiddenSlides>
  <MMClips>0</MMClips>
  <ScaleCrop>false</ScaleCrop>
  <HeadingPairs>
    <vt:vector size="8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עשן מתפתל</vt:lpstr>
      <vt:lpstr>Document</vt:lpstr>
      <vt:lpstr>מצגת של PowerPoint‏</vt:lpstr>
      <vt:lpstr>רקע לביצוע הניסוי</vt:lpstr>
      <vt:lpstr>מטרות המחקר</vt:lpstr>
      <vt:lpstr>מצגת של PowerPoint‏</vt:lpstr>
      <vt:lpstr>השתנות רמת המוליכות החשמלית והחנקן המינראלי במי ההשקיה של הניסוי</vt:lpstr>
      <vt:lpstr>ריכוז ממוצע של יסודות הזנה ומוליכות חשמלית במים ממאגר תירצה (נדגם בראש המערכת של הניסוי).</vt:lpstr>
      <vt:lpstr>שיטות וחומרים</vt:lpstr>
      <vt:lpstr>מפה של שטח הניסוי</vt:lpstr>
      <vt:lpstr>השפעת הטיפולים על היבול והאיכות של התמרים בגדיד 2024</vt:lpstr>
      <vt:lpstr>מסקנות משנת 2024</vt:lpstr>
      <vt:lpstr>השפעת הטיפולים על הרמה של יסודות הזנה ויסודות מליחות בעלים( אוגוסט 24)</vt:lpstr>
      <vt:lpstr>ניתוח התוצאות של הבדיקות עלים</vt:lpstr>
      <vt:lpstr>השפעת הטיפולים על רמת יסודות הזנה ומליחות בחתך הקרקע בסיום הגדיד 2024</vt:lpstr>
      <vt:lpstr>בדיקות קרקע ובדיקות עלים</vt:lpstr>
      <vt:lpstr>ריכוז יסודות הזנה ומוליכות חשמלית במי ההשקיה של התמרים באזורים שונים של הבקעה 11-12/2024.</vt:lpstr>
      <vt:lpstr>נתוני הקומפוסטים שמשמשים בניסוי</vt:lpstr>
      <vt:lpstr>תרומה של יסודות הזנה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שיפור וייעול ממשק ההזנה בתמרים מזן מג'הול להעלאת כמות ואיכות היבול , בתנאי הגידול בקעת הירדן</dc:title>
  <dc:creator>User</dc:creator>
  <cp:lastModifiedBy>???? ????</cp:lastModifiedBy>
  <cp:revision>128</cp:revision>
  <dcterms:created xsi:type="dcterms:W3CDTF">2023-12-28T07:39:42Z</dcterms:created>
  <dcterms:modified xsi:type="dcterms:W3CDTF">2025-01-16T05:19:31Z</dcterms:modified>
</cp:coreProperties>
</file>