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84" r:id="rId3"/>
    <p:sldId id="257" r:id="rId4"/>
    <p:sldId id="258" r:id="rId5"/>
    <p:sldId id="261" r:id="rId6"/>
    <p:sldId id="264" r:id="rId7"/>
    <p:sldId id="268" r:id="rId8"/>
    <p:sldId id="269" r:id="rId9"/>
    <p:sldId id="267" r:id="rId10"/>
    <p:sldId id="266" r:id="rId11"/>
    <p:sldId id="265" r:id="rId12"/>
    <p:sldId id="263" r:id="rId13"/>
    <p:sldId id="262" r:id="rId14"/>
    <p:sldId id="259" r:id="rId15"/>
    <p:sldId id="270" r:id="rId16"/>
    <p:sldId id="285" r:id="rId17"/>
    <p:sldId id="27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1pPr>
    <a:lvl2pPr marL="4572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2pPr>
    <a:lvl3pPr marL="9144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3pPr>
    <a:lvl4pPr marL="13716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4pPr>
    <a:lvl5pPr marL="18288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Times New Roman (Hebrew)" charset="0"/>
        <a:cs typeface="Times New Roman (Hebrew)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9900"/>
    <a:srgbClr val="AF0B42"/>
    <a:srgbClr val="DBD600"/>
    <a:srgbClr val="FFFF66"/>
    <a:srgbClr val="CCCC00"/>
    <a:srgbClr val="CC66FF"/>
    <a:srgbClr val="FF0066"/>
    <a:srgbClr val="99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213"/>
    <p:restoredTop sz="90929"/>
  </p:normalViewPr>
  <p:slideViewPr>
    <p:cSldViewPr>
      <p:cViewPr varScale="1">
        <p:scale>
          <a:sx n="107" d="100"/>
          <a:sy n="107" d="100"/>
        </p:scale>
        <p:origin x="-174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7FB23-F7B5-4260-876E-781304181CC9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26A68-F918-4197-8C5F-3E093F8696A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7A7EC-B303-4A72-BAA9-60728F11696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E0DA8-9C26-4F46-80BF-7597A650E52A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C365C-B918-44AB-BB68-11DCBB71E31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EEB38-F3C6-4E60-8006-4FFCC524DC56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148B7-C215-4822-9CFF-A94AD8A11B4A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E4EE8-1AD3-4DD6-B410-4A529C5297C4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E967F-D3B6-4AB8-811B-03617AB1BA9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5405A-5AD0-464D-8B69-0E2848B93B6B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78DAF-8953-4F08-981A-66E9CBB10FC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כותרת, טקסט ופריט אוסף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אוסף תמונות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A0F671-2990-4FCD-97ED-98DCD17DA64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C01230-2828-478A-A95B-976AFD0C63CA}" type="slidenum">
              <a:rPr lang="he-IL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blinds dir="vert"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Hebrew)" charset="0"/>
          <a:cs typeface="Times New Roman (Hebrew)" charset="0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914400" y="762000"/>
            <a:ext cx="65532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e-IL" sz="4800" kern="10">
                <a:ln w="4445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פורים בטבע</a:t>
            </a:r>
          </a:p>
        </p:txBody>
      </p:sp>
      <p:pic>
        <p:nvPicPr>
          <p:cNvPr id="2054" name="Picture 6" descr="PE01530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2292350"/>
            <a:ext cx="3810000" cy="3490913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he-IL" b="1">
                <a:solidFill>
                  <a:srgbClr val="FF6600"/>
                </a:solidFill>
              </a:rPr>
              <a:t>בע"ח וצמחים מתחפשים (!?)</a:t>
            </a:r>
            <a:endParaRPr lang="en-US" b="1">
              <a:solidFill>
                <a:srgbClr val="FF6600"/>
              </a:solidFill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1600200"/>
            <a:ext cx="7467600" cy="4495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he-IL" sz="2800" b="1"/>
              <a:t>סוגי תחפושות אשר ניתן לראות בטבע:</a:t>
            </a:r>
          </a:p>
          <a:p>
            <a:pPr>
              <a:lnSpc>
                <a:spcPct val="90000"/>
              </a:lnSpc>
            </a:pPr>
            <a:r>
              <a:rPr lang="he-IL" sz="2400"/>
              <a:t>התאמת צבע הגוף לסביבה.</a:t>
            </a:r>
          </a:p>
          <a:p>
            <a:pPr>
              <a:lnSpc>
                <a:spcPct val="90000"/>
              </a:lnSpc>
            </a:pPr>
            <a:r>
              <a:rPr lang="he-IL" sz="2400"/>
              <a:t>דגמי ציור אופייניים (הפחדה, איתות על ארסיות).</a:t>
            </a:r>
          </a:p>
          <a:p>
            <a:pPr>
              <a:lnSpc>
                <a:spcPct val="90000"/>
              </a:lnSpc>
            </a:pPr>
            <a:r>
              <a:rPr lang="he-IL" sz="2400"/>
              <a:t>שבירת צורת הגוף המקובלת.</a:t>
            </a:r>
          </a:p>
          <a:p>
            <a:pPr>
              <a:lnSpc>
                <a:spcPct val="90000"/>
              </a:lnSpc>
            </a:pPr>
            <a:r>
              <a:rPr lang="he-IL" sz="2400"/>
              <a:t>חיקוי (</a:t>
            </a:r>
            <a:r>
              <a:rPr lang="en-US" sz="2400"/>
              <a:t>mimicry</a:t>
            </a:r>
            <a:r>
              <a:rPr lang="he-IL" sz="2400"/>
              <a:t>).</a:t>
            </a:r>
          </a:p>
          <a:p>
            <a:pPr>
              <a:lnSpc>
                <a:spcPct val="90000"/>
              </a:lnSpc>
            </a:pPr>
            <a:endParaRPr lang="he-IL" sz="2400"/>
          </a:p>
          <a:p>
            <a:pPr>
              <a:lnSpc>
                <a:spcPct val="90000"/>
              </a:lnSpc>
              <a:buFontTx/>
              <a:buNone/>
            </a:pPr>
            <a:r>
              <a:rPr lang="he-IL" sz="2800" b="1"/>
              <a:t>אילו יתרונות מקנה התחפושת?</a:t>
            </a:r>
          </a:p>
          <a:p>
            <a:pPr>
              <a:lnSpc>
                <a:spcPct val="90000"/>
              </a:lnSpc>
            </a:pPr>
            <a:r>
              <a:rPr lang="he-IL" sz="2400">
                <a:solidFill>
                  <a:srgbClr val="00CC00"/>
                </a:solidFill>
              </a:rPr>
              <a:t>הסוואה </a:t>
            </a:r>
            <a:r>
              <a:rPr lang="he-IL" sz="2400"/>
              <a:t> </a:t>
            </a:r>
          </a:p>
          <a:p>
            <a:pPr>
              <a:lnSpc>
                <a:spcPct val="90000"/>
              </a:lnSpc>
            </a:pPr>
            <a:r>
              <a:rPr lang="he-IL" sz="2400">
                <a:solidFill>
                  <a:srgbClr val="FF0066"/>
                </a:solidFill>
              </a:rPr>
              <a:t>הרתעה או הפחדה</a:t>
            </a:r>
            <a:r>
              <a:rPr lang="he-IL" sz="2400"/>
              <a:t> </a:t>
            </a:r>
          </a:p>
          <a:p>
            <a:pPr>
              <a:lnSpc>
                <a:spcPct val="90000"/>
              </a:lnSpc>
            </a:pPr>
            <a:r>
              <a:rPr lang="he-IL" sz="2400">
                <a:solidFill>
                  <a:srgbClr val="CC66FF"/>
                </a:solidFill>
              </a:rPr>
              <a:t>משיכה או פיתוי</a:t>
            </a:r>
            <a:endParaRPr lang="en-US" sz="2400">
              <a:solidFill>
                <a:srgbClr val="CC66FF"/>
              </a:solidFill>
            </a:endParaRPr>
          </a:p>
        </p:txBody>
      </p:sp>
      <p:pic>
        <p:nvPicPr>
          <p:cNvPr id="31749" name="Picture 5" descr="EN00378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276600"/>
            <a:ext cx="3733800" cy="2879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0000CC"/>
                </a:solidFill>
              </a:rPr>
              <a:t>1. זהה את בעה"ח – מהי תחפושתו?</a:t>
            </a:r>
            <a:r>
              <a:rPr lang="he-IL"/>
              <a:t> </a:t>
            </a:r>
          </a:p>
        </p:txBody>
      </p:sp>
      <p:pic>
        <p:nvPicPr>
          <p:cNvPr id="3077" name="Picture 5" descr="בעח - אבנון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52600" y="1752600"/>
            <a:ext cx="5867400" cy="4267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chemeClr val="accent1"/>
                </a:solidFill>
              </a:rPr>
              <a:t>2. זהה את בעה"ח – מהי תחפושתו?</a:t>
            </a:r>
            <a:r>
              <a:rPr lang="he-IL"/>
              <a:t> </a:t>
            </a:r>
          </a:p>
        </p:txBody>
      </p:sp>
      <p:pic>
        <p:nvPicPr>
          <p:cNvPr id="4101" name="Picture 5" descr="עותק של בעח - גמל שלמה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1600200"/>
            <a:ext cx="5410200" cy="4495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CCCC00"/>
                </a:solidFill>
              </a:rPr>
              <a:t>3. זהה את בעה"ח – מהי תחפושתו?</a:t>
            </a:r>
            <a:r>
              <a:rPr lang="he-IL"/>
              <a:t> </a:t>
            </a:r>
          </a:p>
        </p:txBody>
      </p:sp>
      <p:pic>
        <p:nvPicPr>
          <p:cNvPr id="7173" name="Picture 5" descr="בעח - דג שונית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828800"/>
            <a:ext cx="6705600" cy="41910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9999FF"/>
                </a:solidFill>
              </a:rPr>
              <a:t>4. זהה את בעה"ח – מהי תחפושתו?</a:t>
            </a:r>
          </a:p>
        </p:txBody>
      </p:sp>
      <p:pic>
        <p:nvPicPr>
          <p:cNvPr id="10245" name="Picture 5" descr="בעח - חרקים בהסוואה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600200"/>
            <a:ext cx="5867400" cy="4138613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FF99CC"/>
                </a:solidFill>
              </a:rPr>
              <a:t>5. למה התחפש בעל-חיים זה?</a:t>
            </a:r>
          </a:p>
        </p:txBody>
      </p:sp>
      <p:pic>
        <p:nvPicPr>
          <p:cNvPr id="14341" name="Picture 5" descr="בעח - חרק דמוי פרח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828800"/>
            <a:ext cx="5943600" cy="41910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009900"/>
                </a:solidFill>
              </a:rPr>
              <a:t>6. זהה את בעה"ח – מהי תחפושתו?</a:t>
            </a:r>
          </a:p>
        </p:txBody>
      </p:sp>
      <p:pic>
        <p:nvPicPr>
          <p:cNvPr id="15365" name="Picture 5" descr="בעח - זחל בהסוואה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1676400"/>
            <a:ext cx="5791200" cy="4267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339933"/>
                </a:solidFill>
              </a:rPr>
              <a:t>7. זהה את בעה"ח – מהי תחפושתו?</a:t>
            </a:r>
          </a:p>
        </p:txBody>
      </p:sp>
      <p:pic>
        <p:nvPicPr>
          <p:cNvPr id="13317" name="Picture 5" descr="בעח - חגב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33600" y="1676400"/>
            <a:ext cx="4660900" cy="4495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996600"/>
                </a:solidFill>
              </a:rPr>
              <a:t>8. זהה את בעה"ח – מהי תחפושתו?</a:t>
            </a:r>
          </a:p>
        </p:txBody>
      </p:sp>
      <p:pic>
        <p:nvPicPr>
          <p:cNvPr id="12293" name="Picture 5" descr="בעח - זחל בהסוואה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981200"/>
            <a:ext cx="5638800" cy="3886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CCCC00"/>
                </a:solidFill>
              </a:rPr>
              <a:t>9. זהה את בעה"ח – מהי תחפושתו?</a:t>
            </a:r>
          </a:p>
        </p:txBody>
      </p:sp>
      <p:pic>
        <p:nvPicPr>
          <p:cNvPr id="11271" name="Picture 7" descr="בעח - חרק דמוי חזזית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752600"/>
            <a:ext cx="5638800" cy="3857625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6666FF"/>
                </a:solidFill>
              </a:rPr>
              <a:t>10. זהה את בעה"ח – מהי תחפושתו?</a:t>
            </a:r>
            <a:r>
              <a:rPr lang="he-IL"/>
              <a:t> </a:t>
            </a:r>
          </a:p>
        </p:txBody>
      </p:sp>
      <p:pic>
        <p:nvPicPr>
          <p:cNvPr id="9221" name="Picture 5" descr="בעח - פרפר מלניזם תעשיתי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19400" y="1676400"/>
            <a:ext cx="4343400" cy="4648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009900"/>
                </a:solidFill>
              </a:rPr>
              <a:t>11. זהה את בעה"ח – מהי תחפושתו?</a:t>
            </a:r>
            <a:r>
              <a:rPr lang="he-IL"/>
              <a:t> </a:t>
            </a:r>
          </a:p>
        </p:txBody>
      </p:sp>
      <p:pic>
        <p:nvPicPr>
          <p:cNvPr id="8197" name="Picture 5" descr="בעח - זחל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1676400"/>
            <a:ext cx="6400800" cy="4267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006600"/>
                </a:solidFill>
              </a:rPr>
              <a:t>12. זהה את בעה"ח – מהי תחפושתו?</a:t>
            </a:r>
            <a:r>
              <a:rPr lang="he-IL"/>
              <a:t> </a:t>
            </a:r>
          </a:p>
        </p:txBody>
      </p:sp>
      <p:pic>
        <p:nvPicPr>
          <p:cNvPr id="5125" name="Picture 5" descr="בעח - דג דמוי אצ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752600"/>
            <a:ext cx="6858000" cy="4114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5F5F5F"/>
                </a:solidFill>
              </a:rPr>
              <a:t>13. זהה את בעה"ח – מהי תחפושתו?</a:t>
            </a:r>
          </a:p>
        </p:txBody>
      </p:sp>
      <p:pic>
        <p:nvPicPr>
          <p:cNvPr id="16391" name="Picture 7" descr="בעח - חרק דמוי זרדים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0" y="1828800"/>
            <a:ext cx="4114800" cy="4267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5F5F5F"/>
                </a:solidFill>
              </a:rPr>
              <a:t>מי מסתתר בתמונות?</a:t>
            </a:r>
          </a:p>
        </p:txBody>
      </p:sp>
      <p:pic>
        <p:nvPicPr>
          <p:cNvPr id="32773" name="Picture 5" descr="בעח - צפרדע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057400"/>
            <a:ext cx="4267200" cy="3200400"/>
          </a:xfrm>
        </p:spPr>
      </p:pic>
      <p:pic>
        <p:nvPicPr>
          <p:cNvPr id="32774" name="Picture 6" descr="בעח - עוף בהסווא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3565525" cy="3886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5F5F5F"/>
                </a:solidFill>
              </a:rPr>
              <a:t>ומי מסתתר כאן?</a:t>
            </a:r>
          </a:p>
        </p:txBody>
      </p:sp>
      <p:pic>
        <p:nvPicPr>
          <p:cNvPr id="21510" name="Picture 6" descr="בעח - נמר בהסווא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3733800" cy="3810000"/>
          </a:xfrm>
          <a:prstGeom prst="rect">
            <a:avLst/>
          </a:prstGeom>
          <a:noFill/>
        </p:spPr>
      </p:pic>
      <p:pic>
        <p:nvPicPr>
          <p:cNvPr id="21512" name="Picture 8" descr="בעח - חתול לינקס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2444750"/>
            <a:ext cx="3733800" cy="3346450"/>
          </a:xfrm>
          <a:ln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5F5F5F"/>
                </a:solidFill>
              </a:rPr>
              <a:t>קבלו את אומן ההסוואה....</a:t>
            </a:r>
          </a:p>
        </p:txBody>
      </p:sp>
      <p:pic>
        <p:nvPicPr>
          <p:cNvPr id="33797" name="Picture 5" descr="בעח - חרדון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990725"/>
            <a:ext cx="3810000" cy="4094163"/>
          </a:xfrm>
        </p:spPr>
      </p:pic>
      <p:pic>
        <p:nvPicPr>
          <p:cNvPr id="33798" name="Picture 6" descr="בעח - חרדון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962400"/>
            <a:ext cx="3886200" cy="2286000"/>
          </a:xfrm>
          <a:prstGeom prst="rect">
            <a:avLst/>
          </a:prstGeom>
          <a:noFill/>
        </p:spPr>
      </p:pic>
      <p:pic>
        <p:nvPicPr>
          <p:cNvPr id="33799" name="Picture 7" descr="בעח-חרדון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614488"/>
            <a:ext cx="3886200" cy="21193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5F5F5F"/>
                </a:solidFill>
              </a:rPr>
              <a:t>מצאו את ההבדלים (א):</a:t>
            </a:r>
          </a:p>
        </p:txBody>
      </p:sp>
      <p:pic>
        <p:nvPicPr>
          <p:cNvPr id="44035" name="Picture 3" descr="בעח - ארנבת שד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1981200"/>
            <a:ext cx="2898775" cy="3581400"/>
          </a:xfrm>
        </p:spPr>
      </p:pic>
      <p:pic>
        <p:nvPicPr>
          <p:cNvPr id="44036" name="Picture 4" descr="בעח - ארנבת שלג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133600"/>
            <a:ext cx="30480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5F5F5F"/>
                </a:solidFill>
              </a:rPr>
              <a:t>מצאו את ההבדלים (ב):</a:t>
            </a:r>
          </a:p>
        </p:txBody>
      </p:sp>
      <p:pic>
        <p:nvPicPr>
          <p:cNvPr id="45059" name="Picture 3" descr="בעח - חיזור בפריגטות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2514600"/>
            <a:ext cx="4038600" cy="3276600"/>
          </a:xfrm>
        </p:spPr>
      </p:pic>
      <p:pic>
        <p:nvPicPr>
          <p:cNvPr id="45060" name="Picture 4" descr="בעח - פריגטה (נקבה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09800"/>
            <a:ext cx="2971800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4000" b="1">
                <a:solidFill>
                  <a:srgbClr val="99CC00"/>
                </a:solidFill>
              </a:rPr>
              <a:t>איזו תחפושת מפחידה? מי מסתתר כאן?</a:t>
            </a:r>
          </a:p>
        </p:txBody>
      </p:sp>
      <p:pic>
        <p:nvPicPr>
          <p:cNvPr id="46083" name="Picture 3" descr="בעח - זחל - מימיקרי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2209800"/>
            <a:ext cx="5791200" cy="3352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pPr algn="r"/>
            <a:r>
              <a:rPr lang="he-IL" sz="4000" b="1">
                <a:solidFill>
                  <a:srgbClr val="FF9900"/>
                </a:solidFill>
              </a:rPr>
              <a:t>היש צוהלת ושמחה כמוני מסיכה חה חה...</a:t>
            </a:r>
          </a:p>
        </p:txBody>
      </p:sp>
      <p:pic>
        <p:nvPicPr>
          <p:cNvPr id="47107" name="Picture 3" descr="בעח - פרפר - ציור עין להגנ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676400"/>
            <a:ext cx="3810000" cy="3055938"/>
          </a:xfrm>
        </p:spPr>
      </p:pic>
      <p:pic>
        <p:nvPicPr>
          <p:cNvPr id="47108" name="Picture 4" descr="בעח - דג - עין מזוייפת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752600"/>
            <a:ext cx="3124200" cy="2249488"/>
          </a:xfrm>
          <a:prstGeom prst="rect">
            <a:avLst/>
          </a:prstGeom>
          <a:noFill/>
        </p:spPr>
      </p:pic>
      <p:pic>
        <p:nvPicPr>
          <p:cNvPr id="47109" name="Picture 5" descr="בעח -תמנון - עין מזוייפת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038600"/>
            <a:ext cx="3962400" cy="2508250"/>
          </a:xfrm>
          <a:prstGeom prst="rect">
            <a:avLst/>
          </a:prstGeom>
          <a:noFill/>
        </p:spPr>
      </p:pic>
      <p:pic>
        <p:nvPicPr>
          <p:cNvPr id="47110" name="Picture 6" descr="בעח - פרפר - ציור עין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4495800"/>
            <a:ext cx="2895600" cy="18367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FF6600"/>
                </a:solidFill>
              </a:rPr>
              <a:t>ומה מיוחד בתחפושת זו?</a:t>
            </a:r>
            <a:r>
              <a:rPr lang="he-IL"/>
              <a:t> </a:t>
            </a:r>
          </a:p>
        </p:txBody>
      </p:sp>
      <p:pic>
        <p:nvPicPr>
          <p:cNvPr id="48131" name="Picture 3" descr="בעח - דג בהסווא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7400" y="1676400"/>
            <a:ext cx="5486400" cy="43434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/>
              <a:t>ובתחפושת הזו?</a:t>
            </a:r>
          </a:p>
        </p:txBody>
      </p:sp>
      <p:pic>
        <p:nvPicPr>
          <p:cNvPr id="49155" name="Picture 3" descr="בעח - מלפפון ים בהסוואה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524000"/>
            <a:ext cx="6248400" cy="4343400"/>
          </a:xfrm>
          <a:noFill/>
          <a:ln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4000" b="1">
                <a:solidFill>
                  <a:srgbClr val="DBD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מה משותף לשקופית הקודמת ולשקופית הזו ?(רמז: שימו לב לצבעים)</a:t>
            </a:r>
          </a:p>
        </p:txBody>
      </p:sp>
      <p:pic>
        <p:nvPicPr>
          <p:cNvPr id="50179" name="Picture 3" descr="בעח - צרעות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2362200"/>
            <a:ext cx="5562600" cy="3352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4000" b="1">
                <a:solidFill>
                  <a:srgbClr val="AF0B4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דגמים של ארסיות:</a:t>
            </a:r>
          </a:p>
        </p:txBody>
      </p:sp>
      <p:pic>
        <p:nvPicPr>
          <p:cNvPr id="51203" name="Picture 3" descr="בעח - חיפושית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676400"/>
            <a:ext cx="2743200" cy="2000250"/>
          </a:xfrm>
        </p:spPr>
      </p:pic>
      <p:pic>
        <p:nvPicPr>
          <p:cNvPr id="51204" name="Picture 4" descr="בעח - צפרדע ארסית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886200"/>
            <a:ext cx="3962400" cy="2590800"/>
          </a:xfrm>
          <a:prstGeom prst="rect">
            <a:avLst/>
          </a:prstGeom>
          <a:noFill/>
        </p:spPr>
      </p:pic>
      <p:pic>
        <p:nvPicPr>
          <p:cNvPr id="51205" name="Picture 5" descr="בעח - פרפר המונארך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905000"/>
            <a:ext cx="2960688" cy="1981200"/>
          </a:xfrm>
          <a:prstGeom prst="rect">
            <a:avLst/>
          </a:prstGeom>
          <a:noFill/>
        </p:spPr>
      </p:pic>
      <p:pic>
        <p:nvPicPr>
          <p:cNvPr id="51206" name="Picture 6" descr="בעח - דגם של ארסיות (פרפר המונארך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4122738"/>
            <a:ext cx="2946400" cy="20081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chemeClr val="tx1"/>
                </a:solidFill>
              </a:rPr>
              <a:t>גם צמחים מתחכמים, הפסיפלורה מגדלת... ביצים</a:t>
            </a:r>
          </a:p>
        </p:txBody>
      </p:sp>
      <p:pic>
        <p:nvPicPr>
          <p:cNvPr id="52227" name="Picture 3" descr="צמחים - מימיקרי של ביצים בפציפלורה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1981200"/>
            <a:ext cx="5562600" cy="4114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FF66FF"/>
                </a:solidFill>
              </a:rPr>
              <a:t>מה מיוחד בדבורנית?</a:t>
            </a:r>
          </a:p>
        </p:txBody>
      </p:sp>
      <p:pic>
        <p:nvPicPr>
          <p:cNvPr id="53251" name="Picture 3" descr="פרחים - דבורנית-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7613" y="1981200"/>
            <a:ext cx="2744787" cy="4114800"/>
          </a:xfrm>
        </p:spPr>
      </p:pic>
      <p:pic>
        <p:nvPicPr>
          <p:cNvPr id="53252" name="Picture 4" descr="פרחים - דבורנית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905000"/>
            <a:ext cx="3429000" cy="4419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99CC00"/>
                </a:solidFill>
              </a:rPr>
              <a:t>מהו סודו הנורא של 'נושא הכדים'?</a:t>
            </a:r>
          </a:p>
        </p:txBody>
      </p:sp>
      <p:pic>
        <p:nvPicPr>
          <p:cNvPr id="54275" name="Picture 3" descr="פרחים - ספלול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67000" y="1524000"/>
            <a:ext cx="4114800" cy="47244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772400" cy="1143000"/>
          </a:xfrm>
        </p:spPr>
        <p:txBody>
          <a:bodyPr/>
          <a:lstStyle/>
          <a:p>
            <a:pPr marL="838200" indent="-838200"/>
            <a:r>
              <a:rPr lang="he-IL" sz="3600" b="1">
                <a:solidFill>
                  <a:srgbClr val="0099FF"/>
                </a:solidFill>
              </a:rPr>
              <a:t>1. מי המקור ומי החיקוי?</a:t>
            </a:r>
          </a:p>
        </p:txBody>
      </p:sp>
      <p:pic>
        <p:nvPicPr>
          <p:cNvPr id="55299" name="Picture 3" descr="עותק של בעח - דג נקאי והמימיקרי שלו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1752600"/>
            <a:ext cx="5486400" cy="38862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he-IL" sz="3600" b="1">
                <a:solidFill>
                  <a:srgbClr val="CC6600"/>
                </a:solidFill>
              </a:rPr>
              <a:t>2. מי המקור ומי החיקוי?</a:t>
            </a:r>
          </a:p>
        </p:txBody>
      </p:sp>
      <p:pic>
        <p:nvPicPr>
          <p:cNvPr id="56323" name="Picture 3" descr="בעח - נחשים - דגמי ארסיות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057400"/>
            <a:ext cx="7543800" cy="3733800"/>
          </a:xfr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b="1">
                <a:solidFill>
                  <a:srgbClr val="FF9900"/>
                </a:solidFill>
              </a:rPr>
              <a:t>3. מי המקור ומי החיקוי?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133725" y="228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he-IL"/>
          </a:p>
        </p:txBody>
      </p:sp>
      <p:pic>
        <p:nvPicPr>
          <p:cNvPr id="57348" name="Picture 4" descr="בעח - מימיקרי - זבוב דבור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2600"/>
            <a:ext cx="3581400" cy="3505200"/>
          </a:xfrm>
          <a:prstGeom prst="rect">
            <a:avLst/>
          </a:prstGeom>
          <a:noFill/>
        </p:spPr>
      </p:pic>
      <p:pic>
        <p:nvPicPr>
          <p:cNvPr id="57349" name="Picture 5" descr="בעח - דבורה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09800"/>
            <a:ext cx="4013200" cy="34401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762000"/>
          </a:xfrm>
        </p:spPr>
        <p:txBody>
          <a:bodyPr/>
          <a:lstStyle/>
          <a:p>
            <a:r>
              <a:rPr lang="he-IL" sz="3600" b="1">
                <a:solidFill>
                  <a:srgbClr val="669900"/>
                </a:solidFill>
              </a:rPr>
              <a:t>4. מי המקור ומי החיקוי?</a:t>
            </a:r>
          </a:p>
        </p:txBody>
      </p:sp>
      <p:pic>
        <p:nvPicPr>
          <p:cNvPr id="58371" name="Picture 3" descr="בעח - זחל דמוי נחש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54088" y="1752600"/>
            <a:ext cx="3465512" cy="4343400"/>
          </a:xfrm>
        </p:spPr>
      </p:pic>
      <p:pic>
        <p:nvPicPr>
          <p:cNvPr id="58372" name="Picture 4" descr="בעח - נח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828800"/>
            <a:ext cx="3200400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יצוב ברירת מחדל">
  <a:themeElements>
    <a:clrScheme name="עיצוב ברירת מחדל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עיצוב ברירת מחדל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277</Words>
  <Application>Microsoft Office PowerPoint</Application>
  <PresentationFormat>‫הצגה על המסך (4:3)</PresentationFormat>
  <Paragraphs>43</Paragraphs>
  <Slides>33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33</vt:i4>
      </vt:variant>
    </vt:vector>
  </HeadingPairs>
  <TitlesOfParts>
    <vt:vector size="36" baseType="lpstr">
      <vt:lpstr>Times New Roman</vt:lpstr>
      <vt:lpstr>Times New Roman (Hebrew)</vt:lpstr>
      <vt:lpstr>עיצוב ברירת מחדל</vt:lpstr>
      <vt:lpstr>שקופית 1</vt:lpstr>
      <vt:lpstr>בע"ח וצמחים מתחפשים (!?)</vt:lpstr>
      <vt:lpstr>1. זהה את בעה"ח – מהי תחפושתו? </vt:lpstr>
      <vt:lpstr>2. זהה את בעה"ח – מהי תחפושתו? </vt:lpstr>
      <vt:lpstr>3. זהה את בעה"ח – מהי תחפושתו? </vt:lpstr>
      <vt:lpstr>4. זהה את בעה"ח – מהי תחפושתו?</vt:lpstr>
      <vt:lpstr>5. למה התחפש בעל-חיים זה?</vt:lpstr>
      <vt:lpstr>6. זהה את בעה"ח – מהי תחפושתו?</vt:lpstr>
      <vt:lpstr>7. זהה את בעה"ח – מהי תחפושתו?</vt:lpstr>
      <vt:lpstr>8. זהה את בעה"ח – מהי תחפושתו?</vt:lpstr>
      <vt:lpstr>9. זהה את בעה"ח – מהי תחפושתו?</vt:lpstr>
      <vt:lpstr>10. זהה את בעה"ח – מהי תחפושתו? </vt:lpstr>
      <vt:lpstr>11. זהה את בעה"ח – מהי תחפושתו? </vt:lpstr>
      <vt:lpstr>12. זהה את בעה"ח – מהי תחפושתו? </vt:lpstr>
      <vt:lpstr>13. זהה את בעה"ח – מהי תחפושתו?</vt:lpstr>
      <vt:lpstr>מי מסתתר בתמונות?</vt:lpstr>
      <vt:lpstr>ומי מסתתר כאן?</vt:lpstr>
      <vt:lpstr>קבלו את אומן ההסוואה....</vt:lpstr>
      <vt:lpstr>מצאו את ההבדלים (א):</vt:lpstr>
      <vt:lpstr>מצאו את ההבדלים (ב):</vt:lpstr>
      <vt:lpstr>איזו תחפושת מפחידה? מי מסתתר כאן?</vt:lpstr>
      <vt:lpstr>היש צוהלת ושמחה כמוני מסיכה חה חה...</vt:lpstr>
      <vt:lpstr>ומה מיוחד בתחפושת זו? </vt:lpstr>
      <vt:lpstr>ובתחפושת הזו?</vt:lpstr>
      <vt:lpstr>מה משותף לשקופית הקודמת ולשקופית הזו ?(רמז: שימו לב לצבעים)</vt:lpstr>
      <vt:lpstr>דגמים של ארסיות:</vt:lpstr>
      <vt:lpstr>גם צמחים מתחכמים, הפסיפלורה מגדלת... ביצים</vt:lpstr>
      <vt:lpstr>מה מיוחד בדבורנית?</vt:lpstr>
      <vt:lpstr>מהו סודו הנורא של 'נושא הכדים'?</vt:lpstr>
      <vt:lpstr>1. מי המקור ומי החיקוי?</vt:lpstr>
      <vt:lpstr>2. מי המקור ומי החיקוי?</vt:lpstr>
      <vt:lpstr>3. מי המקור ומי החיקוי?</vt:lpstr>
      <vt:lpstr>4. מי המקור ומי החיקוי?</vt:lpstr>
    </vt:vector>
  </TitlesOfParts>
  <Company>***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*</dc:creator>
  <cp:lastModifiedBy>tali shapira</cp:lastModifiedBy>
  <cp:revision>62</cp:revision>
  <dcterms:created xsi:type="dcterms:W3CDTF">2002-02-20T18:30:16Z</dcterms:created>
  <dcterms:modified xsi:type="dcterms:W3CDTF">2013-02-13T12:17:10Z</dcterms:modified>
</cp:coreProperties>
</file>